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300" r:id="rId2"/>
    <p:sldId id="302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301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354" autoAdjust="0"/>
  </p:normalViewPr>
  <p:slideViewPr>
    <p:cSldViewPr>
      <p:cViewPr varScale="1">
        <p:scale>
          <a:sx n="91" d="100"/>
          <a:sy n="91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F55A0-E9CD-4E5F-B26C-13952FA5E8B4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350B48-1061-4858-ABE3-AEA97CF22C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8CB914-23D8-4769-B88A-A1A4A74B99E1}" type="slidenum">
              <a:rPr lang="en-US"/>
              <a:pPr/>
              <a:t>11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Calling a local setter can be 1,000 (or more) times faster than doing the same thing over a network (sub-microsecond vs millisecond)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Even on a single machine, calls across process boundaries will be very expensive compared to intra-process calls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614DC0-7B20-4C46-9DC1-387016DF79FD}" type="slidenum">
              <a:rPr lang="en-US"/>
              <a:pPr/>
              <a:t>16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Creating the client-side Facade may be elaborate, involving looking up the server in a directory service, authentication, service parameter negotiation, etc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CB2-4E23-472B-A0E1-D24DD87C7BA5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CCE2-069E-431C-8DA2-D8ED026A8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CB2-4E23-472B-A0E1-D24DD87C7BA5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CCE2-069E-431C-8DA2-D8ED026A8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CB2-4E23-472B-A0E1-D24DD87C7BA5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CCE2-069E-431C-8DA2-D8ED026A8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6D195-E9D4-4270-AEBC-43B3E81D7E66}" type="datetime1">
              <a:rPr lang="en-US"/>
              <a:pPr>
                <a:defRPr/>
              </a:pPr>
              <a:t>5/12/2011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Distributed Systems - COMP 655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35FF8-2D14-4A57-BC0E-67B37C99F0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CB2-4E23-472B-A0E1-D24DD87C7BA5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CCE2-069E-431C-8DA2-D8ED026A8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CB2-4E23-472B-A0E1-D24DD87C7BA5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CCE2-069E-431C-8DA2-D8ED026A8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CB2-4E23-472B-A0E1-D24DD87C7BA5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CCE2-069E-431C-8DA2-D8ED026A8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CB2-4E23-472B-A0E1-D24DD87C7BA5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CCE2-069E-431C-8DA2-D8ED026A8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CB2-4E23-472B-A0E1-D24DD87C7BA5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CCE2-069E-431C-8DA2-D8ED026A8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CB2-4E23-472B-A0E1-D24DD87C7BA5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CCE2-069E-431C-8DA2-D8ED026A8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CB2-4E23-472B-A0E1-D24DD87C7BA5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CCE2-069E-431C-8DA2-D8ED026A8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CB2-4E23-472B-A0E1-D24DD87C7BA5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CCE2-069E-431C-8DA2-D8ED026A8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B7CB2-4E23-472B-A0E1-D24DD87C7BA5}" type="datetimeFigureOut">
              <a:rPr lang="en-US" smtClean="0"/>
              <a:pPr/>
              <a:t>5/12/2011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ECCE2-069E-431C-8DA2-D8ED026A8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tinfowler.com/eaaCatalog/dataTransferObject.html" TargetMode="External"/><Relationship Id="rId2" Type="http://schemas.openxmlformats.org/officeDocument/2006/relationships/hyperlink" Target="http://martinfowler.com/eaaCatalog/remoteFacad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artinfowler.com/books.html#eaa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html/rfc2616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848600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COMP 655:</a:t>
            </a:r>
            <a:br>
              <a:rPr lang="en-US" dirty="0" smtClean="0"/>
            </a:br>
            <a:r>
              <a:rPr lang="en-US" b="1" dirty="0" smtClean="0"/>
              <a:t>Distributed/Operating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495800"/>
            <a:ext cx="6858000" cy="13716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400" dirty="0" smtClean="0"/>
              <a:t>Summer 2011</a:t>
            </a:r>
          </a:p>
          <a:p>
            <a:pPr eaLnBrk="1" hangingPunct="1">
              <a:defRPr/>
            </a:pPr>
            <a:r>
              <a:rPr lang="en-US" sz="2400" dirty="0" smtClean="0"/>
              <a:t>Dr. </a:t>
            </a:r>
            <a:r>
              <a:rPr lang="en-US" sz="2400" dirty="0" err="1" smtClean="0"/>
              <a:t>Chunbo</a:t>
            </a:r>
            <a:r>
              <a:rPr lang="en-US" sz="2400" dirty="0" smtClean="0"/>
              <a:t> Chu</a:t>
            </a:r>
          </a:p>
          <a:p>
            <a:pPr eaLnBrk="1" hangingPunct="1">
              <a:defRPr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Week 3: Communication (cont’d)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75D25BF-A552-41FF-BD5E-2B49758C4E6D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20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EC5861-1674-4EAB-9DDB-D8C704187484}" type="slidenum">
              <a:rPr lang="en-US"/>
              <a:pPr/>
              <a:t>1</a:t>
            </a:fld>
            <a:endParaRPr lang="en-US"/>
          </a:p>
        </p:txBody>
      </p:sp>
      <p:sp>
        <p:nvSpPr>
          <p:cNvPr id="205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00446B1-7430-46BD-9B4E-131C0DFD598F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0E6F66-7B5E-4D97-89F6-B2BDE3C7A9F8}" type="slidenum">
              <a:rPr lang="en-US"/>
              <a:pPr/>
              <a:t>10</a:t>
            </a:fld>
            <a:endParaRPr lang="en-US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Smudging the transparency …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Network-unfriendly code</a:t>
            </a:r>
          </a:p>
          <a:p>
            <a:pPr eaLnBrk="1" hangingPunct="1"/>
            <a:r>
              <a:rPr lang="en-US" smtClean="0"/>
              <a:t>Lots of clients can mean lots of configuration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A3CC8FF-0DAA-4CE2-A06A-3D336C11981A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F5768F-69D6-4424-BED0-A674EC317AF5}" type="slidenum">
              <a:rPr lang="en-US"/>
              <a:pPr/>
              <a:t>11</a:t>
            </a:fld>
            <a:endParaRPr lang="en-US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pPr eaLnBrk="1" hangingPunct="1"/>
            <a:r>
              <a:rPr lang="en-US" smtClean="0"/>
              <a:t>Network-unfriendly code …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105400"/>
          </a:xfrm>
        </p:spPr>
        <p:txBody>
          <a:bodyPr/>
          <a:lstStyle/>
          <a:p>
            <a:pPr eaLnBrk="1" hangingPunct="1"/>
            <a:r>
              <a:rPr lang="en-US" sz="2800" smtClean="0"/>
              <a:t>In OO, there are usually lots of fine-grained classes, and lots of getters and setters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Performance is not good if you do this over a network</a:t>
            </a:r>
          </a:p>
          <a:p>
            <a:pPr eaLnBrk="1" hangingPunct="1"/>
            <a:endParaRPr lang="en-US" sz="2800" smtClean="0"/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1219200" y="2057400"/>
            <a:ext cx="6148388" cy="3048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b="1">
                <a:latin typeface="Courier New" pitchFamily="49" charset="0"/>
              </a:rPr>
              <a:t>Person person = new Person();</a:t>
            </a:r>
          </a:p>
          <a:p>
            <a:pPr algn="l"/>
            <a:r>
              <a:rPr lang="en-US" b="1">
                <a:latin typeface="Courier New" pitchFamily="49" charset="0"/>
              </a:rPr>
              <a:t>person.setFirstName(fname);</a:t>
            </a:r>
          </a:p>
          <a:p>
            <a:pPr algn="l"/>
            <a:r>
              <a:rPr lang="en-US" b="1">
                <a:latin typeface="Courier New" pitchFamily="49" charset="0"/>
              </a:rPr>
              <a:t>person.setMiddleInitial(initial);</a:t>
            </a:r>
          </a:p>
          <a:p>
            <a:pPr algn="l"/>
            <a:r>
              <a:rPr lang="en-US" b="1">
                <a:latin typeface="Courier New" pitchFamily="49" charset="0"/>
              </a:rPr>
              <a:t>person.setLastName(lname);</a:t>
            </a:r>
          </a:p>
          <a:p>
            <a:pPr algn="l"/>
            <a:r>
              <a:rPr lang="en-US" b="1">
                <a:latin typeface="Courier New" pitchFamily="49" charset="0"/>
              </a:rPr>
              <a:t>Address address = new Address();</a:t>
            </a:r>
          </a:p>
          <a:p>
            <a:pPr algn="l"/>
            <a:r>
              <a:rPr lang="en-US" b="1">
                <a:latin typeface="Courier New" pitchFamily="49" charset="0"/>
              </a:rPr>
              <a:t>address.setStreet(street);</a:t>
            </a:r>
          </a:p>
          <a:p>
            <a:pPr algn="l"/>
            <a:r>
              <a:rPr lang="en-US" b="1">
                <a:latin typeface="Courier New" pitchFamily="49" charset="0"/>
              </a:rPr>
              <a:t>address.setCity(city);</a:t>
            </a:r>
          </a:p>
          <a:p>
            <a:pPr algn="l"/>
            <a:r>
              <a:rPr lang="en-US" b="1">
                <a:latin typeface="Courier New" pitchFamily="49" charset="0"/>
              </a:rPr>
              <a:t>address.setState(state);</a:t>
            </a:r>
          </a:p>
          <a:p>
            <a:pPr algn="l"/>
            <a:r>
              <a:rPr lang="en-US" b="1">
                <a:latin typeface="Courier New" pitchFamily="49" charset="0"/>
              </a:rPr>
              <a:t>person.setAddress(address);</a:t>
            </a:r>
          </a:p>
          <a:p>
            <a:pPr algn="l"/>
            <a:r>
              <a:rPr lang="en-US" b="1">
                <a:latin typeface="Courier New" pitchFamily="49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B90BDA3-EEC6-491E-B251-D81A57A0FF1E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2D7A44-D4E8-498B-913A-4A7193AB0E83}" type="slidenum">
              <a:rPr lang="en-US"/>
              <a:pPr/>
              <a:t>12</a:t>
            </a:fld>
            <a:endParaRPr lang="en-US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Network-unfriendly</a:t>
            </a:r>
          </a:p>
        </p:txBody>
      </p:sp>
      <p:sp>
        <p:nvSpPr>
          <p:cNvPr id="46086" name="Rectangle 3"/>
          <p:cNvSpPr>
            <a:spLocks noChangeArrowheads="1"/>
          </p:cNvSpPr>
          <p:nvPr/>
        </p:nvSpPr>
        <p:spPr bwMode="auto">
          <a:xfrm>
            <a:off x="762000" y="1905000"/>
            <a:ext cx="2209800" cy="3429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client</a:t>
            </a:r>
          </a:p>
        </p:txBody>
      </p:sp>
      <p:sp>
        <p:nvSpPr>
          <p:cNvPr id="46087" name="Rectangle 4"/>
          <p:cNvSpPr>
            <a:spLocks noChangeArrowheads="1"/>
          </p:cNvSpPr>
          <p:nvPr/>
        </p:nvSpPr>
        <p:spPr bwMode="auto">
          <a:xfrm>
            <a:off x="4953000" y="1905000"/>
            <a:ext cx="3505200" cy="3429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server</a:t>
            </a:r>
          </a:p>
        </p:txBody>
      </p:sp>
      <p:sp>
        <p:nvSpPr>
          <p:cNvPr id="46088" name="Rectangle 7"/>
          <p:cNvSpPr>
            <a:spLocks noChangeArrowheads="1"/>
          </p:cNvSpPr>
          <p:nvPr/>
        </p:nvSpPr>
        <p:spPr bwMode="auto">
          <a:xfrm>
            <a:off x="5410200" y="2743200"/>
            <a:ext cx="1219200" cy="762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domain</a:t>
            </a:r>
          </a:p>
          <a:p>
            <a:r>
              <a:rPr lang="en-US"/>
              <a:t>object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743200" y="2971800"/>
            <a:ext cx="2667000" cy="304800"/>
            <a:chOff x="2160" y="2592"/>
            <a:chExt cx="192" cy="192"/>
          </a:xfrm>
        </p:grpSpPr>
        <p:sp>
          <p:nvSpPr>
            <p:cNvPr id="46095" name="Line 9"/>
            <p:cNvSpPr>
              <a:spLocks noChangeShapeType="1"/>
            </p:cNvSpPr>
            <p:nvPr/>
          </p:nvSpPr>
          <p:spPr bwMode="auto">
            <a:xfrm>
              <a:off x="2160" y="2592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096" name="Line 10"/>
            <p:cNvSpPr>
              <a:spLocks noChangeShapeType="1"/>
            </p:cNvSpPr>
            <p:nvPr/>
          </p:nvSpPr>
          <p:spPr bwMode="auto">
            <a:xfrm>
              <a:off x="2160" y="2688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097" name="Line 11"/>
            <p:cNvSpPr>
              <a:spLocks noChangeShapeType="1"/>
            </p:cNvSpPr>
            <p:nvPr/>
          </p:nvSpPr>
          <p:spPr bwMode="auto">
            <a:xfrm>
              <a:off x="2160" y="278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2743200" y="3810000"/>
            <a:ext cx="2667000" cy="304800"/>
            <a:chOff x="2160" y="2592"/>
            <a:chExt cx="192" cy="192"/>
          </a:xfrm>
        </p:grpSpPr>
        <p:sp>
          <p:nvSpPr>
            <p:cNvPr id="46092" name="Line 33"/>
            <p:cNvSpPr>
              <a:spLocks noChangeShapeType="1"/>
            </p:cNvSpPr>
            <p:nvPr/>
          </p:nvSpPr>
          <p:spPr bwMode="auto">
            <a:xfrm>
              <a:off x="2160" y="2592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093" name="Line 34"/>
            <p:cNvSpPr>
              <a:spLocks noChangeShapeType="1"/>
            </p:cNvSpPr>
            <p:nvPr/>
          </p:nvSpPr>
          <p:spPr bwMode="auto">
            <a:xfrm>
              <a:off x="2160" y="2688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094" name="Line 35"/>
            <p:cNvSpPr>
              <a:spLocks noChangeShapeType="1"/>
            </p:cNvSpPr>
            <p:nvPr/>
          </p:nvSpPr>
          <p:spPr bwMode="auto">
            <a:xfrm>
              <a:off x="2160" y="278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46091" name="Rectangle 36"/>
          <p:cNvSpPr>
            <a:spLocks noChangeArrowheads="1"/>
          </p:cNvSpPr>
          <p:nvPr/>
        </p:nvSpPr>
        <p:spPr bwMode="auto">
          <a:xfrm>
            <a:off x="5410200" y="3581400"/>
            <a:ext cx="1219200" cy="762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domain</a:t>
            </a:r>
          </a:p>
          <a:p>
            <a:r>
              <a:rPr lang="en-US"/>
              <a:t>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39E631C-A75F-4CD1-B988-CE829CC823C8}" type="datetime1">
              <a:rPr lang="en-US"/>
              <a:pPr/>
              <a:t>5/12/2011</a:t>
            </a:fld>
            <a:endParaRPr lang="en-US" dirty="0"/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17B5A5-AC9A-444A-8894-68D3EAEB0100}" type="slidenum">
              <a:rPr lang="en-US"/>
              <a:pPr/>
              <a:t>13</a:t>
            </a:fld>
            <a:endParaRPr lang="en-US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more network-friendly way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800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This is a recurring problem in distributed systems</a:t>
            </a:r>
          </a:p>
          <a:p>
            <a:pPr eaLnBrk="1" hangingPunct="1"/>
            <a:r>
              <a:rPr lang="en-US" sz="2800" dirty="0" smtClean="0">
                <a:hlinkClick r:id="rId2"/>
              </a:rPr>
              <a:t>Remote façade</a:t>
            </a:r>
            <a:r>
              <a:rPr lang="en-US" sz="2800" dirty="0" smtClean="0"/>
              <a:t> and </a:t>
            </a:r>
            <a:r>
              <a:rPr lang="en-US" sz="2800" dirty="0" smtClean="0">
                <a:hlinkClick r:id="rId3"/>
              </a:rPr>
              <a:t>Data transfer object</a:t>
            </a:r>
            <a:r>
              <a:rPr lang="en-US" sz="2800" dirty="0" smtClean="0"/>
              <a:t> patterns provide the core of a solution</a:t>
            </a:r>
          </a:p>
          <a:p>
            <a:pPr lvl="1"/>
            <a:r>
              <a:rPr lang="en-US" sz="2400" dirty="0" smtClean="0"/>
              <a:t> </a:t>
            </a:r>
            <a:r>
              <a:rPr lang="en-US" sz="2400" dirty="0" smtClean="0">
                <a:hlinkClick r:id="rId4"/>
              </a:rPr>
              <a:t>P of EAA</a:t>
            </a:r>
            <a:r>
              <a:rPr lang="en-US" sz="2400" dirty="0" smtClean="0"/>
              <a:t> page </a:t>
            </a:r>
            <a:r>
              <a:rPr lang="en-US" sz="2400" b="1" dirty="0" smtClean="0"/>
              <a:t>388, 401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Define a façade class with methods that group multiple fine-grained operations together</a:t>
            </a:r>
          </a:p>
          <a:p>
            <a:pPr lvl="1" eaLnBrk="1" hangingPunct="1"/>
            <a:r>
              <a:rPr lang="en-US" sz="2400" dirty="0" smtClean="0"/>
              <a:t>Define classes (DTOs) with nothing but getters and setters for moving groups of data items around</a:t>
            </a:r>
          </a:p>
          <a:p>
            <a:pPr lvl="1" eaLnBrk="1" hangingPunct="1"/>
            <a:r>
              <a:rPr lang="en-US" sz="2400" dirty="0" smtClean="0"/>
              <a:t>Keep the business logic in the original class(</a:t>
            </a:r>
            <a:r>
              <a:rPr lang="en-US" sz="2400" dirty="0" err="1" smtClean="0"/>
              <a:t>es</a:t>
            </a:r>
            <a:r>
              <a:rPr lang="en-US" sz="2400" dirty="0" smtClean="0"/>
              <a:t>) on the server side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2AB7521-F625-48F2-A6BE-BF4B18D7EAD8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30BBA2-5D43-4FB8-AD79-817C72EC543E}" type="slidenum">
              <a:rPr lang="en-US"/>
              <a:pPr/>
              <a:t>14</a:t>
            </a:fld>
            <a:endParaRPr lang="en-US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Remote Façade + DTO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Client creates a DTO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Client calls lots of setters on DTO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Client calls façade with DTO as parameter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Service calls lots of getters on DTO, setters (and other methods, as needed) on the domain object(s)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Façade creates DTO2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Façade calls setters on DTO2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Façade returns DTO2 to client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z="2800" smtClean="0"/>
              <a:t>Client calls lots of getters on DTO2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8F92C1B-8A99-48DD-9FA3-D2F89114161B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A486E9-6798-42AB-B3D8-7A9AB3E919AE}" type="slidenum">
              <a:rPr lang="en-US"/>
              <a:pPr/>
              <a:t>15</a:t>
            </a:fld>
            <a:endParaRPr lang="en-US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Using Remote Façade + DTO</a:t>
            </a:r>
          </a:p>
        </p:txBody>
      </p:sp>
      <p:sp>
        <p:nvSpPr>
          <p:cNvPr id="49158" name="Rectangle 3"/>
          <p:cNvSpPr>
            <a:spLocks noChangeArrowheads="1"/>
          </p:cNvSpPr>
          <p:nvPr/>
        </p:nvSpPr>
        <p:spPr bwMode="auto">
          <a:xfrm>
            <a:off x="838200" y="1905000"/>
            <a:ext cx="2209800" cy="4038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client</a:t>
            </a:r>
          </a:p>
        </p:txBody>
      </p:sp>
      <p:sp>
        <p:nvSpPr>
          <p:cNvPr id="49159" name="Rectangle 4"/>
          <p:cNvSpPr>
            <a:spLocks noChangeArrowheads="1"/>
          </p:cNvSpPr>
          <p:nvPr/>
        </p:nvSpPr>
        <p:spPr bwMode="auto">
          <a:xfrm>
            <a:off x="4343400" y="1905000"/>
            <a:ext cx="4191000" cy="4038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server</a:t>
            </a:r>
          </a:p>
        </p:txBody>
      </p:sp>
      <p:sp>
        <p:nvSpPr>
          <p:cNvPr id="49160" name="Rectangle 6"/>
          <p:cNvSpPr>
            <a:spLocks noChangeArrowheads="1"/>
          </p:cNvSpPr>
          <p:nvPr/>
        </p:nvSpPr>
        <p:spPr bwMode="auto">
          <a:xfrm>
            <a:off x="1752600" y="2819400"/>
            <a:ext cx="1066800" cy="990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DTO</a:t>
            </a:r>
          </a:p>
        </p:txBody>
      </p:sp>
      <p:sp>
        <p:nvSpPr>
          <p:cNvPr id="49161" name="Rectangle 7"/>
          <p:cNvSpPr>
            <a:spLocks noChangeArrowheads="1"/>
          </p:cNvSpPr>
          <p:nvPr/>
        </p:nvSpPr>
        <p:spPr bwMode="auto">
          <a:xfrm>
            <a:off x="5105400" y="2819400"/>
            <a:ext cx="1066800" cy="990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DTO</a:t>
            </a:r>
          </a:p>
        </p:txBody>
      </p:sp>
      <p:sp>
        <p:nvSpPr>
          <p:cNvPr id="49162" name="Rectangle 8"/>
          <p:cNvSpPr>
            <a:spLocks noChangeArrowheads="1"/>
          </p:cNvSpPr>
          <p:nvPr/>
        </p:nvSpPr>
        <p:spPr bwMode="auto">
          <a:xfrm>
            <a:off x="7162800" y="3200400"/>
            <a:ext cx="1219200" cy="762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domain</a:t>
            </a:r>
          </a:p>
          <a:p>
            <a:r>
              <a:rPr lang="en-US"/>
              <a:t>object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858000" y="3429000"/>
            <a:ext cx="304800" cy="304800"/>
            <a:chOff x="2160" y="2592"/>
            <a:chExt cx="192" cy="192"/>
          </a:xfrm>
        </p:grpSpPr>
        <p:sp>
          <p:nvSpPr>
            <p:cNvPr id="49190" name="Line 9"/>
            <p:cNvSpPr>
              <a:spLocks noChangeShapeType="1"/>
            </p:cNvSpPr>
            <p:nvPr/>
          </p:nvSpPr>
          <p:spPr bwMode="auto">
            <a:xfrm>
              <a:off x="2160" y="2592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91" name="Line 10"/>
            <p:cNvSpPr>
              <a:spLocks noChangeShapeType="1"/>
            </p:cNvSpPr>
            <p:nvPr/>
          </p:nvSpPr>
          <p:spPr bwMode="auto">
            <a:xfrm>
              <a:off x="2160" y="2688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92" name="Line 11"/>
            <p:cNvSpPr>
              <a:spLocks noChangeShapeType="1"/>
            </p:cNvSpPr>
            <p:nvPr/>
          </p:nvSpPr>
          <p:spPr bwMode="auto">
            <a:xfrm>
              <a:off x="2160" y="278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447800" y="3124200"/>
            <a:ext cx="304800" cy="304800"/>
            <a:chOff x="2160" y="2592"/>
            <a:chExt cx="192" cy="192"/>
          </a:xfrm>
        </p:grpSpPr>
        <p:sp>
          <p:nvSpPr>
            <p:cNvPr id="49187" name="Line 14"/>
            <p:cNvSpPr>
              <a:spLocks noChangeShapeType="1"/>
            </p:cNvSpPr>
            <p:nvPr/>
          </p:nvSpPr>
          <p:spPr bwMode="auto">
            <a:xfrm>
              <a:off x="2160" y="2592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88" name="Line 15"/>
            <p:cNvSpPr>
              <a:spLocks noChangeShapeType="1"/>
            </p:cNvSpPr>
            <p:nvPr/>
          </p:nvSpPr>
          <p:spPr bwMode="auto">
            <a:xfrm>
              <a:off x="2160" y="2688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89" name="Line 16"/>
            <p:cNvSpPr>
              <a:spLocks noChangeShapeType="1"/>
            </p:cNvSpPr>
            <p:nvPr/>
          </p:nvSpPr>
          <p:spPr bwMode="auto">
            <a:xfrm>
              <a:off x="2160" y="278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 flipH="1">
            <a:off x="6172200" y="3124200"/>
            <a:ext cx="304800" cy="304800"/>
            <a:chOff x="2160" y="2592"/>
            <a:chExt cx="192" cy="192"/>
          </a:xfrm>
        </p:grpSpPr>
        <p:sp>
          <p:nvSpPr>
            <p:cNvPr id="49184" name="Line 18"/>
            <p:cNvSpPr>
              <a:spLocks noChangeShapeType="1"/>
            </p:cNvSpPr>
            <p:nvPr/>
          </p:nvSpPr>
          <p:spPr bwMode="auto">
            <a:xfrm>
              <a:off x="2160" y="2592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85" name="Line 19"/>
            <p:cNvSpPr>
              <a:spLocks noChangeShapeType="1"/>
            </p:cNvSpPr>
            <p:nvPr/>
          </p:nvSpPr>
          <p:spPr bwMode="auto">
            <a:xfrm>
              <a:off x="2160" y="2688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86" name="Line 20"/>
            <p:cNvSpPr>
              <a:spLocks noChangeShapeType="1"/>
            </p:cNvSpPr>
            <p:nvPr/>
          </p:nvSpPr>
          <p:spPr bwMode="auto">
            <a:xfrm>
              <a:off x="2160" y="278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49166" name="Rectangle 21"/>
          <p:cNvSpPr>
            <a:spLocks noChangeArrowheads="1"/>
          </p:cNvSpPr>
          <p:nvPr/>
        </p:nvSpPr>
        <p:spPr bwMode="auto">
          <a:xfrm>
            <a:off x="1752600" y="4267200"/>
            <a:ext cx="1066800" cy="990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DTO2</a:t>
            </a:r>
          </a:p>
        </p:txBody>
      </p:sp>
      <p:sp>
        <p:nvSpPr>
          <p:cNvPr id="49167" name="Rectangle 22"/>
          <p:cNvSpPr>
            <a:spLocks noChangeArrowheads="1"/>
          </p:cNvSpPr>
          <p:nvPr/>
        </p:nvSpPr>
        <p:spPr bwMode="auto">
          <a:xfrm>
            <a:off x="5105400" y="4267200"/>
            <a:ext cx="1066800" cy="990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DTO2</a:t>
            </a:r>
          </a:p>
        </p:txBody>
      </p: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1447800" y="4572000"/>
            <a:ext cx="304800" cy="304800"/>
            <a:chOff x="2160" y="2592"/>
            <a:chExt cx="192" cy="192"/>
          </a:xfrm>
        </p:grpSpPr>
        <p:sp>
          <p:nvSpPr>
            <p:cNvPr id="49181" name="Line 24"/>
            <p:cNvSpPr>
              <a:spLocks noChangeShapeType="1"/>
            </p:cNvSpPr>
            <p:nvPr/>
          </p:nvSpPr>
          <p:spPr bwMode="auto">
            <a:xfrm>
              <a:off x="2160" y="2592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82" name="Line 25"/>
            <p:cNvSpPr>
              <a:spLocks noChangeShapeType="1"/>
            </p:cNvSpPr>
            <p:nvPr/>
          </p:nvSpPr>
          <p:spPr bwMode="auto">
            <a:xfrm>
              <a:off x="2160" y="2688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83" name="Line 26"/>
            <p:cNvSpPr>
              <a:spLocks noChangeShapeType="1"/>
            </p:cNvSpPr>
            <p:nvPr/>
          </p:nvSpPr>
          <p:spPr bwMode="auto">
            <a:xfrm>
              <a:off x="2160" y="278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 flipH="1">
            <a:off x="6172200" y="4572000"/>
            <a:ext cx="304800" cy="304800"/>
            <a:chOff x="2160" y="2592"/>
            <a:chExt cx="192" cy="192"/>
          </a:xfrm>
        </p:grpSpPr>
        <p:sp>
          <p:nvSpPr>
            <p:cNvPr id="49178" name="Line 28"/>
            <p:cNvSpPr>
              <a:spLocks noChangeShapeType="1"/>
            </p:cNvSpPr>
            <p:nvPr/>
          </p:nvSpPr>
          <p:spPr bwMode="auto">
            <a:xfrm>
              <a:off x="2160" y="2592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79" name="Line 29"/>
            <p:cNvSpPr>
              <a:spLocks noChangeShapeType="1"/>
            </p:cNvSpPr>
            <p:nvPr/>
          </p:nvSpPr>
          <p:spPr bwMode="auto">
            <a:xfrm>
              <a:off x="2160" y="2688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80" name="Line 30"/>
            <p:cNvSpPr>
              <a:spLocks noChangeShapeType="1"/>
            </p:cNvSpPr>
            <p:nvPr/>
          </p:nvSpPr>
          <p:spPr bwMode="auto">
            <a:xfrm>
              <a:off x="2160" y="278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cxnSp>
        <p:nvCxnSpPr>
          <p:cNvPr id="49170" name="AutoShape 31"/>
          <p:cNvCxnSpPr>
            <a:cxnSpLocks noChangeShapeType="1"/>
            <a:stCxn id="49160" idx="3"/>
            <a:endCxn id="49161" idx="1"/>
          </p:cNvCxnSpPr>
          <p:nvPr/>
        </p:nvCxnSpPr>
        <p:spPr bwMode="auto">
          <a:xfrm>
            <a:off x="2832100" y="3314700"/>
            <a:ext cx="2260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171" name="AutoShape 32"/>
          <p:cNvCxnSpPr>
            <a:cxnSpLocks noChangeShapeType="1"/>
            <a:stCxn id="49167" idx="1"/>
            <a:endCxn id="49166" idx="3"/>
          </p:cNvCxnSpPr>
          <p:nvPr/>
        </p:nvCxnSpPr>
        <p:spPr bwMode="auto">
          <a:xfrm flipH="1">
            <a:off x="2832100" y="4762500"/>
            <a:ext cx="2260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6858000" y="4343400"/>
            <a:ext cx="304800" cy="304800"/>
            <a:chOff x="2160" y="2592"/>
            <a:chExt cx="192" cy="192"/>
          </a:xfrm>
        </p:grpSpPr>
        <p:sp>
          <p:nvSpPr>
            <p:cNvPr id="49175" name="Line 34"/>
            <p:cNvSpPr>
              <a:spLocks noChangeShapeType="1"/>
            </p:cNvSpPr>
            <p:nvPr/>
          </p:nvSpPr>
          <p:spPr bwMode="auto">
            <a:xfrm>
              <a:off x="2160" y="2592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76" name="Line 35"/>
            <p:cNvSpPr>
              <a:spLocks noChangeShapeType="1"/>
            </p:cNvSpPr>
            <p:nvPr/>
          </p:nvSpPr>
          <p:spPr bwMode="auto">
            <a:xfrm>
              <a:off x="2160" y="2688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77" name="Line 36"/>
            <p:cNvSpPr>
              <a:spLocks noChangeShapeType="1"/>
            </p:cNvSpPr>
            <p:nvPr/>
          </p:nvSpPr>
          <p:spPr bwMode="auto">
            <a:xfrm>
              <a:off x="2160" y="278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49173" name="Rectangle 37"/>
          <p:cNvSpPr>
            <a:spLocks noChangeArrowheads="1"/>
          </p:cNvSpPr>
          <p:nvPr/>
        </p:nvSpPr>
        <p:spPr bwMode="auto">
          <a:xfrm>
            <a:off x="4876800" y="2590800"/>
            <a:ext cx="1981200" cy="3200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b" anchorCtr="1"/>
          <a:lstStyle/>
          <a:p>
            <a:r>
              <a:rPr lang="en-US"/>
              <a:t>Façade </a:t>
            </a:r>
          </a:p>
        </p:txBody>
      </p:sp>
      <p:sp>
        <p:nvSpPr>
          <p:cNvPr id="49174" name="Rectangle 38"/>
          <p:cNvSpPr>
            <a:spLocks noChangeArrowheads="1"/>
          </p:cNvSpPr>
          <p:nvPr/>
        </p:nvSpPr>
        <p:spPr bwMode="auto">
          <a:xfrm>
            <a:off x="7162800" y="4114800"/>
            <a:ext cx="1219200" cy="762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domain</a:t>
            </a:r>
          </a:p>
          <a:p>
            <a:r>
              <a:rPr lang="en-US"/>
              <a:t>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43EFEE4-2122-4780-8D87-F47E288B5C8C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A725DC-FA14-43B3-9DBD-C10AB9BA4A44}" type="slidenum">
              <a:rPr lang="en-US"/>
              <a:pPr/>
              <a:t>16</a:t>
            </a:fld>
            <a:endParaRPr lang="en-US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305800" cy="9906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C00000"/>
                </a:solidFill>
              </a:rPr>
              <a:t>Remote Façade + DTO code (flavor)</a:t>
            </a:r>
          </a:p>
        </p:txBody>
      </p:sp>
      <p:sp>
        <p:nvSpPr>
          <p:cNvPr id="50182" name="Text Box 38"/>
          <p:cNvSpPr txBox="1">
            <a:spLocks noChangeArrowheads="1"/>
          </p:cNvSpPr>
          <p:nvPr/>
        </p:nvSpPr>
        <p:spPr bwMode="auto">
          <a:xfrm>
            <a:off x="685800" y="1447800"/>
            <a:ext cx="7696200" cy="4495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2800" b="1" dirty="0" err="1">
                <a:latin typeface="Courier New" pitchFamily="49" charset="0"/>
              </a:rPr>
              <a:t>PersonTO</a:t>
            </a: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</a:rPr>
              <a:t>pto</a:t>
            </a:r>
            <a:r>
              <a:rPr lang="en-US" sz="2800" b="1" dirty="0">
                <a:latin typeface="Courier New" pitchFamily="49" charset="0"/>
              </a:rPr>
              <a:t> = new </a:t>
            </a:r>
            <a:r>
              <a:rPr lang="en-US" sz="2800" b="1" dirty="0" err="1">
                <a:latin typeface="Courier New" pitchFamily="49" charset="0"/>
              </a:rPr>
              <a:t>PersonTO</a:t>
            </a:r>
            <a:r>
              <a:rPr lang="en-US" sz="2800" b="1" dirty="0">
                <a:latin typeface="Courier New" pitchFamily="49" charset="0"/>
              </a:rPr>
              <a:t>();</a:t>
            </a:r>
          </a:p>
          <a:p>
            <a:pPr algn="l"/>
            <a:r>
              <a:rPr lang="en-US" sz="2800" b="1" dirty="0" err="1">
                <a:latin typeface="Courier New" pitchFamily="49" charset="0"/>
              </a:rPr>
              <a:t>pto.setFirstName</a:t>
            </a:r>
            <a:r>
              <a:rPr lang="en-US" sz="2800" b="1" dirty="0">
                <a:latin typeface="Courier New" pitchFamily="49" charset="0"/>
              </a:rPr>
              <a:t>(</a:t>
            </a:r>
            <a:r>
              <a:rPr lang="en-US" sz="2800" b="1" dirty="0" err="1">
                <a:latin typeface="Courier New" pitchFamily="49" charset="0"/>
              </a:rPr>
              <a:t>fname</a:t>
            </a:r>
            <a:r>
              <a:rPr lang="en-US" sz="2800" b="1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2800" b="1" dirty="0" err="1">
                <a:latin typeface="Courier New" pitchFamily="49" charset="0"/>
              </a:rPr>
              <a:t>pto.setMiddleInitial</a:t>
            </a:r>
            <a:r>
              <a:rPr lang="en-US" sz="2800" b="1" dirty="0">
                <a:latin typeface="Courier New" pitchFamily="49" charset="0"/>
              </a:rPr>
              <a:t>(initial);</a:t>
            </a:r>
          </a:p>
          <a:p>
            <a:pPr algn="l"/>
            <a:r>
              <a:rPr lang="en-US" sz="2800" b="1" dirty="0" err="1">
                <a:latin typeface="Courier New" pitchFamily="49" charset="0"/>
              </a:rPr>
              <a:t>pto.setLastName</a:t>
            </a:r>
            <a:r>
              <a:rPr lang="en-US" sz="2800" b="1" dirty="0">
                <a:latin typeface="Courier New" pitchFamily="49" charset="0"/>
              </a:rPr>
              <a:t>(</a:t>
            </a:r>
            <a:r>
              <a:rPr lang="en-US" sz="2800" b="1" dirty="0" err="1">
                <a:latin typeface="Courier New" pitchFamily="49" charset="0"/>
              </a:rPr>
              <a:t>lname</a:t>
            </a:r>
            <a:r>
              <a:rPr lang="en-US" sz="2800" b="1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2800" b="1" dirty="0" err="1">
                <a:latin typeface="Courier New" pitchFamily="49" charset="0"/>
              </a:rPr>
              <a:t>pto.setStreet</a:t>
            </a:r>
            <a:r>
              <a:rPr lang="en-US" sz="2800" b="1" dirty="0">
                <a:latin typeface="Courier New" pitchFamily="49" charset="0"/>
              </a:rPr>
              <a:t>(street);</a:t>
            </a:r>
          </a:p>
          <a:p>
            <a:pPr algn="l"/>
            <a:r>
              <a:rPr lang="en-US" sz="2800" b="1" dirty="0" err="1">
                <a:latin typeface="Courier New" pitchFamily="49" charset="0"/>
              </a:rPr>
              <a:t>pto.setCity</a:t>
            </a:r>
            <a:r>
              <a:rPr lang="en-US" sz="2800" b="1" dirty="0">
                <a:latin typeface="Courier New" pitchFamily="49" charset="0"/>
              </a:rPr>
              <a:t>(city);</a:t>
            </a:r>
          </a:p>
          <a:p>
            <a:pPr algn="l"/>
            <a:r>
              <a:rPr lang="en-US" sz="2800" b="1" dirty="0" err="1">
                <a:latin typeface="Courier New" pitchFamily="49" charset="0"/>
              </a:rPr>
              <a:t>pto.setState</a:t>
            </a:r>
            <a:r>
              <a:rPr lang="en-US" sz="2800" b="1" dirty="0">
                <a:latin typeface="Courier New" pitchFamily="49" charset="0"/>
              </a:rPr>
              <a:t>(state);</a:t>
            </a:r>
          </a:p>
          <a:p>
            <a:pPr algn="l"/>
            <a:r>
              <a:rPr lang="en-US" sz="2800" b="1" dirty="0">
                <a:latin typeface="Courier New" pitchFamily="49" charset="0"/>
              </a:rPr>
              <a:t>Facade </a:t>
            </a:r>
            <a:r>
              <a:rPr lang="en-US" sz="2800" b="1" dirty="0" err="1">
                <a:latin typeface="Courier New" pitchFamily="49" charset="0"/>
              </a:rPr>
              <a:t>facade</a:t>
            </a:r>
            <a:r>
              <a:rPr lang="en-US" sz="2800" b="1" dirty="0">
                <a:latin typeface="Courier New" pitchFamily="49" charset="0"/>
              </a:rPr>
              <a:t> = new Facade();</a:t>
            </a:r>
          </a:p>
          <a:p>
            <a:pPr algn="l"/>
            <a:r>
              <a:rPr lang="en-US" sz="2800" b="1" dirty="0" err="1">
                <a:latin typeface="Courier New" pitchFamily="49" charset="0"/>
              </a:rPr>
              <a:t>ResultTO</a:t>
            </a:r>
            <a:r>
              <a:rPr lang="en-US" sz="2800" b="1" dirty="0">
                <a:latin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</a:rPr>
              <a:t>rto</a:t>
            </a:r>
            <a:r>
              <a:rPr lang="en-US" sz="2800" b="1" dirty="0">
                <a:latin typeface="Courier New" pitchFamily="49" charset="0"/>
              </a:rPr>
              <a:t> = </a:t>
            </a:r>
            <a:r>
              <a:rPr lang="en-US" sz="2800" b="1" dirty="0" err="1">
                <a:latin typeface="Courier New" pitchFamily="49" charset="0"/>
              </a:rPr>
              <a:t>facade.addPerson</a:t>
            </a:r>
            <a:r>
              <a:rPr lang="en-US" sz="2800" b="1" dirty="0">
                <a:latin typeface="Courier New" pitchFamily="49" charset="0"/>
              </a:rPr>
              <a:t>(</a:t>
            </a:r>
            <a:r>
              <a:rPr lang="en-US" sz="2800" b="1" dirty="0" err="1">
                <a:latin typeface="Courier New" pitchFamily="49" charset="0"/>
              </a:rPr>
              <a:t>pto</a:t>
            </a:r>
            <a:r>
              <a:rPr lang="en-US" sz="2800" b="1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2800" b="1" dirty="0">
                <a:latin typeface="Courier New" pitchFamily="49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CD3F2D0-29F7-4527-9A17-4E59A5DC1DAB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534C85-87A8-44BC-94B4-8DF29BAED25D}" type="slidenum">
              <a:rPr lang="en-US"/>
              <a:pPr/>
              <a:t>17</a:t>
            </a:fld>
            <a:endParaRPr lang="en-US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Remote Façade + DTO consequences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Reduced network traffic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Reduced coupling between client and domain model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Costs include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More classes to deal with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Getters and setters called multiple times (client DTO.get, server DTO.get + domain.set)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Risks include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Temptation to put business logic in DTO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Temptation to skip domain model development and build a DTO-processing system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0514922-05EB-4400-96FF-15C5D7FF2E73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C0AB23-101C-43CA-8793-CEC5C96EC393}" type="slidenum">
              <a:rPr lang="en-US"/>
              <a:pPr/>
              <a:t>18</a:t>
            </a:fld>
            <a:endParaRPr lang="en-US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Remote façade + DTO (</a:t>
            </a:r>
            <a:r>
              <a:rPr lang="en-US" dirty="0" err="1" smtClean="0">
                <a:solidFill>
                  <a:srgbClr val="C00000"/>
                </a:solidFill>
              </a:rPr>
              <a:t>refactored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54278" name="Rectangle 3"/>
          <p:cNvSpPr>
            <a:spLocks noChangeArrowheads="1"/>
          </p:cNvSpPr>
          <p:nvPr/>
        </p:nvSpPr>
        <p:spPr bwMode="auto">
          <a:xfrm>
            <a:off x="1066800" y="1524000"/>
            <a:ext cx="2209800" cy="1828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client</a:t>
            </a:r>
          </a:p>
        </p:txBody>
      </p:sp>
      <p:sp>
        <p:nvSpPr>
          <p:cNvPr id="54279" name="Rectangle 4"/>
          <p:cNvSpPr>
            <a:spLocks noChangeArrowheads="1"/>
          </p:cNvSpPr>
          <p:nvPr/>
        </p:nvSpPr>
        <p:spPr bwMode="auto">
          <a:xfrm>
            <a:off x="4495800" y="1524000"/>
            <a:ext cx="4114800" cy="2133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server</a:t>
            </a:r>
          </a:p>
        </p:txBody>
      </p:sp>
      <p:sp>
        <p:nvSpPr>
          <p:cNvPr id="54280" name="Rectangle 5"/>
          <p:cNvSpPr>
            <a:spLocks noChangeArrowheads="1"/>
          </p:cNvSpPr>
          <p:nvPr/>
        </p:nvSpPr>
        <p:spPr bwMode="auto">
          <a:xfrm>
            <a:off x="1676400" y="2209800"/>
            <a:ext cx="1447800" cy="990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PersonTO</a:t>
            </a:r>
          </a:p>
        </p:txBody>
      </p:sp>
      <p:sp>
        <p:nvSpPr>
          <p:cNvPr id="54281" name="Rectangle 6"/>
          <p:cNvSpPr>
            <a:spLocks noChangeArrowheads="1"/>
          </p:cNvSpPr>
          <p:nvPr/>
        </p:nvSpPr>
        <p:spPr bwMode="auto">
          <a:xfrm>
            <a:off x="4876800" y="2209800"/>
            <a:ext cx="1447800" cy="990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PersonTO</a:t>
            </a:r>
          </a:p>
        </p:txBody>
      </p:sp>
      <p:sp>
        <p:nvSpPr>
          <p:cNvPr id="54282" name="Rectangle 7"/>
          <p:cNvSpPr>
            <a:spLocks noChangeArrowheads="1"/>
          </p:cNvSpPr>
          <p:nvPr/>
        </p:nvSpPr>
        <p:spPr bwMode="auto">
          <a:xfrm>
            <a:off x="7391400" y="2209800"/>
            <a:ext cx="1066800" cy="1066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Person</a:t>
            </a:r>
          </a:p>
          <a:p>
            <a:pPr algn="l"/>
            <a:r>
              <a:rPr lang="en-US"/>
              <a:t>+ name</a:t>
            </a:r>
          </a:p>
          <a:p>
            <a:pPr algn="l"/>
            <a:r>
              <a:rPr lang="en-US"/>
              <a:t>+ addr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371600" y="2514600"/>
            <a:ext cx="304800" cy="304800"/>
            <a:chOff x="2160" y="2592"/>
            <a:chExt cx="192" cy="192"/>
          </a:xfrm>
        </p:grpSpPr>
        <p:sp>
          <p:nvSpPr>
            <p:cNvPr id="54321" name="Line 13"/>
            <p:cNvSpPr>
              <a:spLocks noChangeShapeType="1"/>
            </p:cNvSpPr>
            <p:nvPr/>
          </p:nvSpPr>
          <p:spPr bwMode="auto">
            <a:xfrm>
              <a:off x="2160" y="2592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4322" name="Line 14"/>
            <p:cNvSpPr>
              <a:spLocks noChangeShapeType="1"/>
            </p:cNvSpPr>
            <p:nvPr/>
          </p:nvSpPr>
          <p:spPr bwMode="auto">
            <a:xfrm>
              <a:off x="2160" y="2688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4323" name="Line 15"/>
            <p:cNvSpPr>
              <a:spLocks noChangeShapeType="1"/>
            </p:cNvSpPr>
            <p:nvPr/>
          </p:nvSpPr>
          <p:spPr bwMode="auto">
            <a:xfrm>
              <a:off x="2160" y="278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 flipH="1">
            <a:off x="6324600" y="2514600"/>
            <a:ext cx="304800" cy="304800"/>
            <a:chOff x="2160" y="2592"/>
            <a:chExt cx="192" cy="192"/>
          </a:xfrm>
        </p:grpSpPr>
        <p:sp>
          <p:nvSpPr>
            <p:cNvPr id="54318" name="Line 17"/>
            <p:cNvSpPr>
              <a:spLocks noChangeShapeType="1"/>
            </p:cNvSpPr>
            <p:nvPr/>
          </p:nvSpPr>
          <p:spPr bwMode="auto">
            <a:xfrm>
              <a:off x="2160" y="2592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4319" name="Line 18"/>
            <p:cNvSpPr>
              <a:spLocks noChangeShapeType="1"/>
            </p:cNvSpPr>
            <p:nvPr/>
          </p:nvSpPr>
          <p:spPr bwMode="auto">
            <a:xfrm>
              <a:off x="2160" y="2688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4320" name="Line 19"/>
            <p:cNvSpPr>
              <a:spLocks noChangeShapeType="1"/>
            </p:cNvSpPr>
            <p:nvPr/>
          </p:nvSpPr>
          <p:spPr bwMode="auto">
            <a:xfrm>
              <a:off x="2160" y="278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cxnSp>
        <p:nvCxnSpPr>
          <p:cNvPr id="54285" name="AutoShape 30"/>
          <p:cNvCxnSpPr>
            <a:cxnSpLocks noChangeShapeType="1"/>
            <a:stCxn id="54280" idx="3"/>
            <a:endCxn id="54281" idx="1"/>
          </p:cNvCxnSpPr>
          <p:nvPr/>
        </p:nvCxnSpPr>
        <p:spPr bwMode="auto">
          <a:xfrm>
            <a:off x="3136900" y="2705100"/>
            <a:ext cx="17272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6781800" y="2514600"/>
            <a:ext cx="609600" cy="304800"/>
            <a:chOff x="2160" y="2592"/>
            <a:chExt cx="192" cy="192"/>
          </a:xfrm>
        </p:grpSpPr>
        <p:sp>
          <p:nvSpPr>
            <p:cNvPr id="54315" name="Line 33"/>
            <p:cNvSpPr>
              <a:spLocks noChangeShapeType="1"/>
            </p:cNvSpPr>
            <p:nvPr/>
          </p:nvSpPr>
          <p:spPr bwMode="auto">
            <a:xfrm>
              <a:off x="2160" y="2592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4316" name="Line 34"/>
            <p:cNvSpPr>
              <a:spLocks noChangeShapeType="1"/>
            </p:cNvSpPr>
            <p:nvPr/>
          </p:nvSpPr>
          <p:spPr bwMode="auto">
            <a:xfrm>
              <a:off x="2160" y="2688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4317" name="Line 35"/>
            <p:cNvSpPr>
              <a:spLocks noChangeShapeType="1"/>
            </p:cNvSpPr>
            <p:nvPr/>
          </p:nvSpPr>
          <p:spPr bwMode="auto">
            <a:xfrm>
              <a:off x="2160" y="278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54287" name="Rectangle 36"/>
          <p:cNvSpPr>
            <a:spLocks noChangeArrowheads="1"/>
          </p:cNvSpPr>
          <p:nvPr/>
        </p:nvSpPr>
        <p:spPr bwMode="auto">
          <a:xfrm>
            <a:off x="1066800" y="3962400"/>
            <a:ext cx="2209800" cy="1828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client</a:t>
            </a:r>
          </a:p>
        </p:txBody>
      </p:sp>
      <p:sp>
        <p:nvSpPr>
          <p:cNvPr id="54288" name="Rectangle 37"/>
          <p:cNvSpPr>
            <a:spLocks noChangeArrowheads="1"/>
          </p:cNvSpPr>
          <p:nvPr/>
        </p:nvSpPr>
        <p:spPr bwMode="auto">
          <a:xfrm>
            <a:off x="4495800" y="3962400"/>
            <a:ext cx="4114800" cy="2286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server</a:t>
            </a:r>
          </a:p>
        </p:txBody>
      </p:sp>
      <p:sp>
        <p:nvSpPr>
          <p:cNvPr id="54289" name="Rectangle 38"/>
          <p:cNvSpPr>
            <a:spLocks noChangeArrowheads="1"/>
          </p:cNvSpPr>
          <p:nvPr/>
        </p:nvSpPr>
        <p:spPr bwMode="auto">
          <a:xfrm>
            <a:off x="1676400" y="4648200"/>
            <a:ext cx="1447800" cy="990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PersonTO</a:t>
            </a:r>
          </a:p>
        </p:txBody>
      </p:sp>
      <p:sp>
        <p:nvSpPr>
          <p:cNvPr id="54290" name="Rectangle 39"/>
          <p:cNvSpPr>
            <a:spLocks noChangeArrowheads="1"/>
          </p:cNvSpPr>
          <p:nvPr/>
        </p:nvSpPr>
        <p:spPr bwMode="auto">
          <a:xfrm>
            <a:off x="4876800" y="4648200"/>
            <a:ext cx="1447800" cy="990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PersonTO</a:t>
            </a:r>
          </a:p>
        </p:txBody>
      </p:sp>
      <p:sp>
        <p:nvSpPr>
          <p:cNvPr id="54291" name="Rectangle 40"/>
          <p:cNvSpPr>
            <a:spLocks noChangeArrowheads="1"/>
          </p:cNvSpPr>
          <p:nvPr/>
        </p:nvSpPr>
        <p:spPr bwMode="auto">
          <a:xfrm>
            <a:off x="7391400" y="4572000"/>
            <a:ext cx="1066800" cy="685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pPr algn="l"/>
            <a:r>
              <a:rPr lang="en-US"/>
              <a:t>Person</a:t>
            </a:r>
          </a:p>
          <a:p>
            <a:pPr algn="l"/>
            <a:r>
              <a:rPr lang="en-US"/>
              <a:t>+ name</a:t>
            </a:r>
          </a:p>
        </p:txBody>
      </p: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1371600" y="4953000"/>
            <a:ext cx="304800" cy="304800"/>
            <a:chOff x="2160" y="2592"/>
            <a:chExt cx="192" cy="192"/>
          </a:xfrm>
        </p:grpSpPr>
        <p:sp>
          <p:nvSpPr>
            <p:cNvPr id="54312" name="Line 42"/>
            <p:cNvSpPr>
              <a:spLocks noChangeShapeType="1"/>
            </p:cNvSpPr>
            <p:nvPr/>
          </p:nvSpPr>
          <p:spPr bwMode="auto">
            <a:xfrm>
              <a:off x="2160" y="2592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4313" name="Line 43"/>
            <p:cNvSpPr>
              <a:spLocks noChangeShapeType="1"/>
            </p:cNvSpPr>
            <p:nvPr/>
          </p:nvSpPr>
          <p:spPr bwMode="auto">
            <a:xfrm>
              <a:off x="2160" y="2688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4314" name="Line 44"/>
            <p:cNvSpPr>
              <a:spLocks noChangeShapeType="1"/>
            </p:cNvSpPr>
            <p:nvPr/>
          </p:nvSpPr>
          <p:spPr bwMode="auto">
            <a:xfrm>
              <a:off x="2160" y="278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 flipH="1">
            <a:off x="6324600" y="4953000"/>
            <a:ext cx="304800" cy="304800"/>
            <a:chOff x="2160" y="2592"/>
            <a:chExt cx="192" cy="192"/>
          </a:xfrm>
        </p:grpSpPr>
        <p:sp>
          <p:nvSpPr>
            <p:cNvPr id="54309" name="Line 46"/>
            <p:cNvSpPr>
              <a:spLocks noChangeShapeType="1"/>
            </p:cNvSpPr>
            <p:nvPr/>
          </p:nvSpPr>
          <p:spPr bwMode="auto">
            <a:xfrm>
              <a:off x="2160" y="2592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4310" name="Line 47"/>
            <p:cNvSpPr>
              <a:spLocks noChangeShapeType="1"/>
            </p:cNvSpPr>
            <p:nvPr/>
          </p:nvSpPr>
          <p:spPr bwMode="auto">
            <a:xfrm>
              <a:off x="2160" y="2688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4311" name="Line 48"/>
            <p:cNvSpPr>
              <a:spLocks noChangeShapeType="1"/>
            </p:cNvSpPr>
            <p:nvPr/>
          </p:nvSpPr>
          <p:spPr bwMode="auto">
            <a:xfrm>
              <a:off x="2160" y="278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cxnSp>
        <p:nvCxnSpPr>
          <p:cNvPr id="54294" name="AutoShape 49"/>
          <p:cNvCxnSpPr>
            <a:cxnSpLocks noChangeShapeType="1"/>
            <a:stCxn id="54289" idx="3"/>
            <a:endCxn id="54290" idx="1"/>
          </p:cNvCxnSpPr>
          <p:nvPr/>
        </p:nvCxnSpPr>
        <p:spPr bwMode="auto">
          <a:xfrm>
            <a:off x="3136900" y="5143500"/>
            <a:ext cx="17272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7" name="Group 50"/>
          <p:cNvGrpSpPr>
            <a:grpSpLocks/>
          </p:cNvGrpSpPr>
          <p:nvPr/>
        </p:nvGrpSpPr>
        <p:grpSpPr bwMode="auto">
          <a:xfrm>
            <a:off x="6781800" y="4724400"/>
            <a:ext cx="609600" cy="304800"/>
            <a:chOff x="2160" y="2592"/>
            <a:chExt cx="192" cy="192"/>
          </a:xfrm>
        </p:grpSpPr>
        <p:sp>
          <p:nvSpPr>
            <p:cNvPr id="54306" name="Line 51"/>
            <p:cNvSpPr>
              <a:spLocks noChangeShapeType="1"/>
            </p:cNvSpPr>
            <p:nvPr/>
          </p:nvSpPr>
          <p:spPr bwMode="auto">
            <a:xfrm>
              <a:off x="2160" y="2592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4307" name="Line 52"/>
            <p:cNvSpPr>
              <a:spLocks noChangeShapeType="1"/>
            </p:cNvSpPr>
            <p:nvPr/>
          </p:nvSpPr>
          <p:spPr bwMode="auto">
            <a:xfrm>
              <a:off x="2160" y="2688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4308" name="Line 53"/>
            <p:cNvSpPr>
              <a:spLocks noChangeShapeType="1"/>
            </p:cNvSpPr>
            <p:nvPr/>
          </p:nvSpPr>
          <p:spPr bwMode="auto">
            <a:xfrm>
              <a:off x="2160" y="278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54296" name="Rectangle 59"/>
          <p:cNvSpPr>
            <a:spLocks noChangeArrowheads="1"/>
          </p:cNvSpPr>
          <p:nvPr/>
        </p:nvSpPr>
        <p:spPr bwMode="auto">
          <a:xfrm>
            <a:off x="7239000" y="5410200"/>
            <a:ext cx="1219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Ctr="1"/>
          <a:lstStyle/>
          <a:p>
            <a:r>
              <a:rPr lang="en-US"/>
              <a:t>Address</a:t>
            </a:r>
          </a:p>
        </p:txBody>
      </p:sp>
      <p:grpSp>
        <p:nvGrpSpPr>
          <p:cNvPr id="8" name="Group 60"/>
          <p:cNvGrpSpPr>
            <a:grpSpLocks/>
          </p:cNvGrpSpPr>
          <p:nvPr/>
        </p:nvGrpSpPr>
        <p:grpSpPr bwMode="auto">
          <a:xfrm>
            <a:off x="6781800" y="5486400"/>
            <a:ext cx="457200" cy="304800"/>
            <a:chOff x="2160" y="2592"/>
            <a:chExt cx="192" cy="192"/>
          </a:xfrm>
        </p:grpSpPr>
        <p:sp>
          <p:nvSpPr>
            <p:cNvPr id="54303" name="Line 61"/>
            <p:cNvSpPr>
              <a:spLocks noChangeShapeType="1"/>
            </p:cNvSpPr>
            <p:nvPr/>
          </p:nvSpPr>
          <p:spPr bwMode="auto">
            <a:xfrm>
              <a:off x="2160" y="2592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4304" name="Line 62"/>
            <p:cNvSpPr>
              <a:spLocks noChangeShapeType="1"/>
            </p:cNvSpPr>
            <p:nvPr/>
          </p:nvSpPr>
          <p:spPr bwMode="auto">
            <a:xfrm>
              <a:off x="2160" y="2688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4305" name="Line 63"/>
            <p:cNvSpPr>
              <a:spLocks noChangeShapeType="1"/>
            </p:cNvSpPr>
            <p:nvPr/>
          </p:nvSpPr>
          <p:spPr bwMode="auto">
            <a:xfrm>
              <a:off x="2160" y="2784"/>
              <a:ext cx="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54298" name="Line 64"/>
          <p:cNvSpPr>
            <a:spLocks noChangeShapeType="1"/>
          </p:cNvSpPr>
          <p:nvPr/>
        </p:nvSpPr>
        <p:spPr bwMode="auto">
          <a:xfrm>
            <a:off x="533400" y="3810000"/>
            <a:ext cx="83058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4299" name="Text Box 65"/>
          <p:cNvSpPr txBox="1">
            <a:spLocks noChangeArrowheads="1"/>
          </p:cNvSpPr>
          <p:nvPr/>
        </p:nvSpPr>
        <p:spPr bwMode="auto">
          <a:xfrm rot="-5400000">
            <a:off x="64294" y="2350294"/>
            <a:ext cx="9985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before</a:t>
            </a:r>
          </a:p>
        </p:txBody>
      </p:sp>
      <p:sp>
        <p:nvSpPr>
          <p:cNvPr id="54300" name="Text Box 66"/>
          <p:cNvSpPr txBox="1">
            <a:spLocks noChangeArrowheads="1"/>
          </p:cNvSpPr>
          <p:nvPr/>
        </p:nvSpPr>
        <p:spPr bwMode="auto">
          <a:xfrm rot="-5400000">
            <a:off x="151607" y="4799806"/>
            <a:ext cx="82391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after</a:t>
            </a:r>
          </a:p>
        </p:txBody>
      </p:sp>
      <p:sp>
        <p:nvSpPr>
          <p:cNvPr id="54301" name="Rectangle 67"/>
          <p:cNvSpPr>
            <a:spLocks noChangeArrowheads="1"/>
          </p:cNvSpPr>
          <p:nvPr/>
        </p:nvSpPr>
        <p:spPr bwMode="auto">
          <a:xfrm>
            <a:off x="4648200" y="4495800"/>
            <a:ext cx="2133600" cy="160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b" anchorCtr="1"/>
          <a:lstStyle/>
          <a:p>
            <a:r>
              <a:rPr lang="en-US"/>
              <a:t>Façade </a:t>
            </a:r>
          </a:p>
        </p:txBody>
      </p:sp>
      <p:sp>
        <p:nvSpPr>
          <p:cNvPr id="54302" name="Rectangle 68"/>
          <p:cNvSpPr>
            <a:spLocks noChangeArrowheads="1"/>
          </p:cNvSpPr>
          <p:nvPr/>
        </p:nvSpPr>
        <p:spPr bwMode="auto">
          <a:xfrm>
            <a:off x="4648200" y="2057400"/>
            <a:ext cx="2133600" cy="1524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b" anchorCtr="1"/>
          <a:lstStyle/>
          <a:p>
            <a:r>
              <a:rPr lang="en-US"/>
              <a:t>Façade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87B194F-2C29-4C94-8975-F98AE2A3BE45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4D4D0A-16E1-4ABE-A27C-E5BBECA137B0}" type="slidenum">
              <a:rPr lang="en-US"/>
              <a:pPr/>
              <a:t>19</a:t>
            </a:fld>
            <a:endParaRPr lang="en-US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RMI is usually synchronous</a:t>
            </a:r>
          </a:p>
        </p:txBody>
      </p:sp>
      <p:pic>
        <p:nvPicPr>
          <p:cNvPr id="56326" name="Picture 4"/>
          <p:cNvPicPr>
            <a:picLocks noChangeAspect="1" noChangeArrowheads="1"/>
          </p:cNvPicPr>
          <p:nvPr/>
        </p:nvPicPr>
        <p:blipFill>
          <a:blip r:embed="rId2" cstate="print"/>
          <a:srcRect l="32710" t="45317" r="30786" b="41087"/>
          <a:stretch>
            <a:fillRect/>
          </a:stretch>
        </p:blipFill>
        <p:spPr bwMode="auto">
          <a:xfrm>
            <a:off x="1338263" y="1752600"/>
            <a:ext cx="65055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(cont’d)</a:t>
            </a:r>
          </a:p>
          <a:p>
            <a:r>
              <a:rPr lang="en-US" dirty="0" err="1" smtClean="0"/>
              <a:t>RESTful</a:t>
            </a:r>
            <a:r>
              <a:rPr lang="en-US" dirty="0" smtClean="0"/>
              <a:t> service and JAXB</a:t>
            </a:r>
          </a:p>
          <a:p>
            <a:r>
              <a:rPr lang="en-US" dirty="0" smtClean="0"/>
              <a:t>Exercise (if have time)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03714B6-F871-47BD-9E79-59E49A53876C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4F8515-CDD4-4A48-AE05-DEF21A6C0AEC}" type="slidenum">
              <a:rPr lang="en-US"/>
              <a:pPr/>
              <a:t>20</a:t>
            </a:fld>
            <a:endParaRPr lang="en-US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Asynchronous RPC (1)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953000"/>
            <a:ext cx="8077200" cy="1219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sz="2400" smtClean="0"/>
              <a:t>interconnection between client and server in a traditional RPC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sz="2400" smtClean="0"/>
              <a:t>The interaction using asynchronous RPC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3657600" y="2743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2-12</a:t>
            </a:r>
          </a:p>
        </p:txBody>
      </p:sp>
      <p:pic>
        <p:nvPicPr>
          <p:cNvPr id="57352" name="Picture 5"/>
          <p:cNvPicPr>
            <a:picLocks noChangeAspect="1" noChangeArrowheads="1"/>
          </p:cNvPicPr>
          <p:nvPr/>
        </p:nvPicPr>
        <p:blipFill>
          <a:blip r:embed="rId2" cstate="print"/>
          <a:srcRect l="20309" t="43806" r="16676" b="39577"/>
          <a:stretch>
            <a:fillRect/>
          </a:stretch>
        </p:blipFill>
        <p:spPr bwMode="auto">
          <a:xfrm>
            <a:off x="9525" y="1562100"/>
            <a:ext cx="9134475" cy="340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F5D02A2-77E9-4516-A162-5095CD96E0F3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87C120-51CB-4E87-893B-8C04369F24AE}" type="slidenum">
              <a:rPr lang="en-US"/>
              <a:pPr/>
              <a:t>21</a:t>
            </a:fld>
            <a:endParaRPr lang="en-US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Asynchronous RPC (2)</a:t>
            </a:r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3276600" y="2286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2-13</a:t>
            </a:r>
          </a:p>
        </p:txBody>
      </p:sp>
      <p:pic>
        <p:nvPicPr>
          <p:cNvPr id="58375" name="Picture 5"/>
          <p:cNvPicPr>
            <a:picLocks noChangeAspect="1" noChangeArrowheads="1"/>
          </p:cNvPicPr>
          <p:nvPr/>
        </p:nvPicPr>
        <p:blipFill>
          <a:blip r:embed="rId2" cstate="print"/>
          <a:srcRect l="24345" t="44713" r="24345" b="39577"/>
          <a:stretch>
            <a:fillRect/>
          </a:stretch>
        </p:blipFill>
        <p:spPr bwMode="auto">
          <a:xfrm>
            <a:off x="914400" y="1943100"/>
            <a:ext cx="7124700" cy="308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EC0FEBF-CDC4-4E9F-8FA5-FF214404BDF1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593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5CFF9F-26D4-44D1-84BF-F37F74EB8DB6}" type="slidenum">
              <a:rPr lang="en-US"/>
              <a:pPr/>
              <a:t>22</a:t>
            </a:fld>
            <a:endParaRPr lang="en-US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92163"/>
          </a:xfrm>
        </p:spPr>
        <p:txBody>
          <a:bodyPr/>
          <a:lstStyle/>
          <a:p>
            <a:pPr eaLnBrk="1" hangingPunct="1"/>
            <a:r>
              <a:rPr lang="en-US" smtClean="0"/>
              <a:t>Communication essentials</a:t>
            </a:r>
          </a:p>
        </p:txBody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3375"/>
            <a:ext cx="7772400" cy="4492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Communication patterns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Communication structure: OSI reference model and TCP/IP coverage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Major middleware communication services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smtClean="0"/>
              <a:t>RPC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smtClean="0"/>
              <a:t>RMI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smtClean="0"/>
              <a:t>http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smtClean="0"/>
              <a:t>I hate to wait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smtClean="0">
                <a:solidFill>
                  <a:srgbClr val="CC0000"/>
                </a:solidFill>
              </a:rPr>
              <a:t>Message passing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2BBE1AB-0654-49D5-8096-129024EB8E4A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F82711-89DF-4008-B215-A808B8B761B8}" type="slidenum">
              <a:rPr lang="en-US"/>
              <a:pPr/>
              <a:t>23</a:t>
            </a:fld>
            <a:endParaRPr lang="en-US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Looser coupling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RPC and RMI, client and server must be running at the same time</a:t>
            </a:r>
          </a:p>
          <a:p>
            <a:pPr eaLnBrk="1" hangingPunct="1"/>
            <a:r>
              <a:rPr lang="en-US" smtClean="0"/>
              <a:t>This coupling makes them relatively sensitive to failures and remote-machine policies</a:t>
            </a:r>
          </a:p>
          <a:p>
            <a:pPr eaLnBrk="1" hangingPunct="1"/>
            <a:r>
              <a:rPr lang="en-US" smtClean="0"/>
              <a:t>Message queuing enables more loosely-coupled communication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1358C0F-B040-42FB-8E42-4799E83CF5AB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67B933-EE56-4394-9378-44520CEFD4FB}" type="slidenum">
              <a:rPr lang="en-US"/>
              <a:pPr/>
              <a:t>24</a:t>
            </a:fld>
            <a:endParaRPr lang="en-US"/>
          </a:p>
        </p:txBody>
      </p:sp>
      <p:pic>
        <p:nvPicPr>
          <p:cNvPr id="61445" name="Picture 4"/>
          <p:cNvPicPr>
            <a:picLocks noChangeAspect="1" noChangeArrowheads="1"/>
          </p:cNvPicPr>
          <p:nvPr/>
        </p:nvPicPr>
        <p:blipFill>
          <a:blip r:embed="rId2" cstate="print"/>
          <a:srcRect l="21165" t="44260" r="20096" b="37915"/>
          <a:stretch>
            <a:fillRect/>
          </a:stretch>
        </p:blipFill>
        <p:spPr bwMode="auto">
          <a:xfrm>
            <a:off x="304800" y="1981200"/>
            <a:ext cx="8524875" cy="366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255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smtClean="0"/>
              <a:t>General Architecture of a Message-Queuing System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1D51B8A-4CC3-4FF5-B183-E9584B9AA3A2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ED20CD-0518-40F7-95CC-100E8E1ACE3E}" type="slidenum">
              <a:rPr lang="en-US"/>
              <a:pPr/>
              <a:t>25</a:t>
            </a:fld>
            <a:endParaRPr lang="en-US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Message-Queuing Primitives</a:t>
            </a:r>
          </a:p>
        </p:txBody>
      </p:sp>
      <p:graphicFrame>
        <p:nvGraphicFramePr>
          <p:cNvPr id="112644" name="Group 4"/>
          <p:cNvGraphicFramePr>
            <a:graphicFrameLocks noGrp="1"/>
          </p:cNvGraphicFramePr>
          <p:nvPr/>
        </p:nvGraphicFramePr>
        <p:xfrm>
          <a:off x="500063" y="2344738"/>
          <a:ext cx="8226425" cy="2271395"/>
        </p:xfrm>
        <a:graphic>
          <a:graphicData uri="http://schemas.openxmlformats.org/drawingml/2006/table">
            <a:tbl>
              <a:tblPr/>
              <a:tblGrid>
                <a:gridCol w="1260475"/>
                <a:gridCol w="6965950"/>
              </a:tblGrid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Primitive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Meaning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Put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Append a message to a specified queue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Block until the specified queue is nonempty, and remove the first message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Poll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Check a specified queue for messages, and remove the first. Never block.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Notify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Install a handler to be called when a message is put into the specified queue.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BCC2AF8-B560-4952-A21D-1DF5EC5E7186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634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B8005A-B8EB-409D-A562-F0A92AFFA99C}" type="slidenum">
              <a:rPr lang="en-US"/>
              <a:pPr/>
              <a:t>26</a:t>
            </a:fld>
            <a:endParaRPr lang="en-US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C00000"/>
                </a:solidFill>
              </a:rPr>
              <a:t>Consumer message queuing: email</a:t>
            </a:r>
          </a:p>
        </p:txBody>
      </p:sp>
      <p:sp>
        <p:nvSpPr>
          <p:cNvPr id="63494" name="Rectangle 4"/>
          <p:cNvSpPr>
            <a:spLocks noChangeArrowheads="1"/>
          </p:cNvSpPr>
          <p:nvPr/>
        </p:nvSpPr>
        <p:spPr bwMode="auto">
          <a:xfrm>
            <a:off x="838200" y="3429000"/>
            <a:ext cx="1447800" cy="1219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b" anchorCtr="1"/>
          <a:lstStyle/>
          <a:p>
            <a:r>
              <a:rPr lang="en-US" sz="2400"/>
              <a:t>sender’s</a:t>
            </a:r>
          </a:p>
          <a:p>
            <a:r>
              <a:rPr lang="en-US" sz="2400"/>
              <a:t>machine</a:t>
            </a:r>
          </a:p>
        </p:txBody>
      </p:sp>
      <p:sp>
        <p:nvSpPr>
          <p:cNvPr id="63495" name="Rectangle 5"/>
          <p:cNvSpPr>
            <a:spLocks noChangeArrowheads="1"/>
          </p:cNvSpPr>
          <p:nvPr/>
        </p:nvSpPr>
        <p:spPr bwMode="auto">
          <a:xfrm>
            <a:off x="2743200" y="2286000"/>
            <a:ext cx="1447800" cy="2362200"/>
          </a:xfrm>
          <a:prstGeom prst="rect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b" anchorCtr="1"/>
          <a:lstStyle/>
          <a:p>
            <a:r>
              <a:rPr lang="en-US" sz="2400"/>
              <a:t>sender’s</a:t>
            </a:r>
          </a:p>
          <a:p>
            <a:r>
              <a:rPr lang="en-US" sz="2400"/>
              <a:t>email</a:t>
            </a:r>
          </a:p>
          <a:p>
            <a:r>
              <a:rPr lang="en-US" sz="2400"/>
              <a:t>server</a:t>
            </a:r>
          </a:p>
        </p:txBody>
      </p:sp>
      <p:sp>
        <p:nvSpPr>
          <p:cNvPr id="63496" name="Rectangle 6"/>
          <p:cNvSpPr>
            <a:spLocks noChangeArrowheads="1"/>
          </p:cNvSpPr>
          <p:nvPr/>
        </p:nvSpPr>
        <p:spPr bwMode="auto">
          <a:xfrm>
            <a:off x="4876800" y="2286000"/>
            <a:ext cx="1524000" cy="2362200"/>
          </a:xfrm>
          <a:prstGeom prst="rect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b" anchorCtr="1"/>
          <a:lstStyle/>
          <a:p>
            <a:r>
              <a:rPr lang="en-US" sz="2400"/>
              <a:t>receiver’s</a:t>
            </a:r>
          </a:p>
          <a:p>
            <a:r>
              <a:rPr lang="en-US" sz="2400"/>
              <a:t>email</a:t>
            </a:r>
          </a:p>
          <a:p>
            <a:r>
              <a:rPr lang="en-US" sz="2400"/>
              <a:t>server</a:t>
            </a:r>
          </a:p>
        </p:txBody>
      </p:sp>
      <p:sp>
        <p:nvSpPr>
          <p:cNvPr id="63497" name="Rectangle 7"/>
          <p:cNvSpPr>
            <a:spLocks noChangeArrowheads="1"/>
          </p:cNvSpPr>
          <p:nvPr/>
        </p:nvSpPr>
        <p:spPr bwMode="auto">
          <a:xfrm>
            <a:off x="6781800" y="3429000"/>
            <a:ext cx="1524000" cy="1219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b" anchorCtr="1"/>
          <a:lstStyle/>
          <a:p>
            <a:r>
              <a:rPr lang="en-US" sz="2400"/>
              <a:t>receiver’s</a:t>
            </a:r>
          </a:p>
          <a:p>
            <a:r>
              <a:rPr lang="en-US" sz="2400"/>
              <a:t>machine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371600" y="3581400"/>
            <a:ext cx="381000" cy="228600"/>
            <a:chOff x="624" y="1296"/>
            <a:chExt cx="384" cy="240"/>
          </a:xfrm>
        </p:grpSpPr>
        <p:sp>
          <p:nvSpPr>
            <p:cNvPr id="63543" name="Rectangle 8"/>
            <p:cNvSpPr>
              <a:spLocks noChangeArrowheads="1"/>
            </p:cNvSpPr>
            <p:nvPr/>
          </p:nvSpPr>
          <p:spPr bwMode="auto">
            <a:xfrm>
              <a:off x="624" y="1296"/>
              <a:ext cx="384" cy="24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44" name="Line 9"/>
            <p:cNvSpPr>
              <a:spLocks noChangeShapeType="1"/>
            </p:cNvSpPr>
            <p:nvPr/>
          </p:nvSpPr>
          <p:spPr bwMode="auto">
            <a:xfrm flipV="1">
              <a:off x="816" y="1344"/>
              <a:ext cx="192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45" name="Line 10"/>
            <p:cNvSpPr>
              <a:spLocks noChangeShapeType="1"/>
            </p:cNvSpPr>
            <p:nvPr/>
          </p:nvSpPr>
          <p:spPr bwMode="auto">
            <a:xfrm flipH="1" flipV="1">
              <a:off x="624" y="1344"/>
              <a:ext cx="192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7315200" y="3581400"/>
            <a:ext cx="381000" cy="228600"/>
            <a:chOff x="624" y="1296"/>
            <a:chExt cx="384" cy="240"/>
          </a:xfrm>
        </p:grpSpPr>
        <p:sp>
          <p:nvSpPr>
            <p:cNvPr id="63540" name="Rectangle 13"/>
            <p:cNvSpPr>
              <a:spLocks noChangeArrowheads="1"/>
            </p:cNvSpPr>
            <p:nvPr/>
          </p:nvSpPr>
          <p:spPr bwMode="auto">
            <a:xfrm>
              <a:off x="624" y="1296"/>
              <a:ext cx="384" cy="24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41" name="Line 14"/>
            <p:cNvSpPr>
              <a:spLocks noChangeShapeType="1"/>
            </p:cNvSpPr>
            <p:nvPr/>
          </p:nvSpPr>
          <p:spPr bwMode="auto">
            <a:xfrm flipV="1">
              <a:off x="816" y="1344"/>
              <a:ext cx="192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42" name="Line 15"/>
            <p:cNvSpPr>
              <a:spLocks noChangeShapeType="1"/>
            </p:cNvSpPr>
            <p:nvPr/>
          </p:nvSpPr>
          <p:spPr bwMode="auto">
            <a:xfrm flipH="1" flipV="1">
              <a:off x="624" y="1344"/>
              <a:ext cx="192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3276600" y="2819400"/>
            <a:ext cx="381000" cy="152400"/>
            <a:chOff x="2016" y="2112"/>
            <a:chExt cx="240" cy="96"/>
          </a:xfrm>
        </p:grpSpPr>
        <p:sp>
          <p:nvSpPr>
            <p:cNvPr id="63533" name="Rectangle 22"/>
            <p:cNvSpPr>
              <a:spLocks noChangeArrowheads="1"/>
            </p:cNvSpPr>
            <p:nvPr/>
          </p:nvSpPr>
          <p:spPr bwMode="auto">
            <a:xfrm>
              <a:off x="2112" y="2112"/>
              <a:ext cx="144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34" name="Line 16"/>
            <p:cNvSpPr>
              <a:spLocks noChangeShapeType="1"/>
            </p:cNvSpPr>
            <p:nvPr/>
          </p:nvSpPr>
          <p:spPr bwMode="auto">
            <a:xfrm>
              <a:off x="2016" y="211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35" name="Line 17"/>
            <p:cNvSpPr>
              <a:spLocks noChangeShapeType="1"/>
            </p:cNvSpPr>
            <p:nvPr/>
          </p:nvSpPr>
          <p:spPr bwMode="auto">
            <a:xfrm>
              <a:off x="2016" y="220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36" name="Line 18"/>
            <p:cNvSpPr>
              <a:spLocks noChangeShapeType="1"/>
            </p:cNvSpPr>
            <p:nvPr/>
          </p:nvSpPr>
          <p:spPr bwMode="auto">
            <a:xfrm flipV="1">
              <a:off x="2112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37" name="Line 19"/>
            <p:cNvSpPr>
              <a:spLocks noChangeShapeType="1"/>
            </p:cNvSpPr>
            <p:nvPr/>
          </p:nvSpPr>
          <p:spPr bwMode="auto">
            <a:xfrm flipV="1">
              <a:off x="2160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38" name="Line 20"/>
            <p:cNvSpPr>
              <a:spLocks noChangeShapeType="1"/>
            </p:cNvSpPr>
            <p:nvPr/>
          </p:nvSpPr>
          <p:spPr bwMode="auto">
            <a:xfrm flipV="1">
              <a:off x="2208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39" name="Line 21"/>
            <p:cNvSpPr>
              <a:spLocks noChangeShapeType="1"/>
            </p:cNvSpPr>
            <p:nvPr/>
          </p:nvSpPr>
          <p:spPr bwMode="auto">
            <a:xfrm flipV="1">
              <a:off x="2256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5410200" y="2590800"/>
            <a:ext cx="381000" cy="152400"/>
            <a:chOff x="2016" y="2112"/>
            <a:chExt cx="240" cy="96"/>
          </a:xfrm>
        </p:grpSpPr>
        <p:sp>
          <p:nvSpPr>
            <p:cNvPr id="63526" name="Rectangle 26"/>
            <p:cNvSpPr>
              <a:spLocks noChangeArrowheads="1"/>
            </p:cNvSpPr>
            <p:nvPr/>
          </p:nvSpPr>
          <p:spPr bwMode="auto">
            <a:xfrm>
              <a:off x="2112" y="2112"/>
              <a:ext cx="144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7" name="Line 27"/>
            <p:cNvSpPr>
              <a:spLocks noChangeShapeType="1"/>
            </p:cNvSpPr>
            <p:nvPr/>
          </p:nvSpPr>
          <p:spPr bwMode="auto">
            <a:xfrm>
              <a:off x="2016" y="211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28" name="Line 28"/>
            <p:cNvSpPr>
              <a:spLocks noChangeShapeType="1"/>
            </p:cNvSpPr>
            <p:nvPr/>
          </p:nvSpPr>
          <p:spPr bwMode="auto">
            <a:xfrm>
              <a:off x="2016" y="220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29" name="Line 29"/>
            <p:cNvSpPr>
              <a:spLocks noChangeShapeType="1"/>
            </p:cNvSpPr>
            <p:nvPr/>
          </p:nvSpPr>
          <p:spPr bwMode="auto">
            <a:xfrm flipV="1">
              <a:off x="2112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30" name="Line 30"/>
            <p:cNvSpPr>
              <a:spLocks noChangeShapeType="1"/>
            </p:cNvSpPr>
            <p:nvPr/>
          </p:nvSpPr>
          <p:spPr bwMode="auto">
            <a:xfrm flipV="1">
              <a:off x="2160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31" name="Line 31"/>
            <p:cNvSpPr>
              <a:spLocks noChangeShapeType="1"/>
            </p:cNvSpPr>
            <p:nvPr/>
          </p:nvSpPr>
          <p:spPr bwMode="auto">
            <a:xfrm flipV="1">
              <a:off x="2208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32" name="Line 32"/>
            <p:cNvSpPr>
              <a:spLocks noChangeShapeType="1"/>
            </p:cNvSpPr>
            <p:nvPr/>
          </p:nvSpPr>
          <p:spPr bwMode="auto">
            <a:xfrm flipV="1">
              <a:off x="2256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5410200" y="2895600"/>
            <a:ext cx="381000" cy="152400"/>
            <a:chOff x="2016" y="2112"/>
            <a:chExt cx="240" cy="96"/>
          </a:xfrm>
        </p:grpSpPr>
        <p:sp>
          <p:nvSpPr>
            <p:cNvPr id="63519" name="Rectangle 34"/>
            <p:cNvSpPr>
              <a:spLocks noChangeArrowheads="1"/>
            </p:cNvSpPr>
            <p:nvPr/>
          </p:nvSpPr>
          <p:spPr bwMode="auto">
            <a:xfrm>
              <a:off x="2112" y="2112"/>
              <a:ext cx="144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20" name="Line 35"/>
            <p:cNvSpPr>
              <a:spLocks noChangeShapeType="1"/>
            </p:cNvSpPr>
            <p:nvPr/>
          </p:nvSpPr>
          <p:spPr bwMode="auto">
            <a:xfrm>
              <a:off x="2016" y="211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21" name="Line 36"/>
            <p:cNvSpPr>
              <a:spLocks noChangeShapeType="1"/>
            </p:cNvSpPr>
            <p:nvPr/>
          </p:nvSpPr>
          <p:spPr bwMode="auto">
            <a:xfrm>
              <a:off x="2016" y="220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22" name="Line 37"/>
            <p:cNvSpPr>
              <a:spLocks noChangeShapeType="1"/>
            </p:cNvSpPr>
            <p:nvPr/>
          </p:nvSpPr>
          <p:spPr bwMode="auto">
            <a:xfrm flipV="1">
              <a:off x="2112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23" name="Line 38"/>
            <p:cNvSpPr>
              <a:spLocks noChangeShapeType="1"/>
            </p:cNvSpPr>
            <p:nvPr/>
          </p:nvSpPr>
          <p:spPr bwMode="auto">
            <a:xfrm flipV="1">
              <a:off x="2160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24" name="Line 39"/>
            <p:cNvSpPr>
              <a:spLocks noChangeShapeType="1"/>
            </p:cNvSpPr>
            <p:nvPr/>
          </p:nvSpPr>
          <p:spPr bwMode="auto">
            <a:xfrm flipV="1">
              <a:off x="2208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25" name="Line 40"/>
            <p:cNvSpPr>
              <a:spLocks noChangeShapeType="1"/>
            </p:cNvSpPr>
            <p:nvPr/>
          </p:nvSpPr>
          <p:spPr bwMode="auto">
            <a:xfrm flipV="1">
              <a:off x="2256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5410200" y="3200400"/>
            <a:ext cx="381000" cy="152400"/>
            <a:chOff x="2016" y="2112"/>
            <a:chExt cx="240" cy="96"/>
          </a:xfrm>
        </p:grpSpPr>
        <p:sp>
          <p:nvSpPr>
            <p:cNvPr id="63512" name="Rectangle 42"/>
            <p:cNvSpPr>
              <a:spLocks noChangeArrowheads="1"/>
            </p:cNvSpPr>
            <p:nvPr/>
          </p:nvSpPr>
          <p:spPr bwMode="auto">
            <a:xfrm>
              <a:off x="2112" y="2112"/>
              <a:ext cx="144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3" name="Line 43"/>
            <p:cNvSpPr>
              <a:spLocks noChangeShapeType="1"/>
            </p:cNvSpPr>
            <p:nvPr/>
          </p:nvSpPr>
          <p:spPr bwMode="auto">
            <a:xfrm>
              <a:off x="2016" y="211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4" name="Line 44"/>
            <p:cNvSpPr>
              <a:spLocks noChangeShapeType="1"/>
            </p:cNvSpPr>
            <p:nvPr/>
          </p:nvSpPr>
          <p:spPr bwMode="auto">
            <a:xfrm>
              <a:off x="2016" y="220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5" name="Line 45"/>
            <p:cNvSpPr>
              <a:spLocks noChangeShapeType="1"/>
            </p:cNvSpPr>
            <p:nvPr/>
          </p:nvSpPr>
          <p:spPr bwMode="auto">
            <a:xfrm flipV="1">
              <a:off x="2112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6" name="Line 46"/>
            <p:cNvSpPr>
              <a:spLocks noChangeShapeType="1"/>
            </p:cNvSpPr>
            <p:nvPr/>
          </p:nvSpPr>
          <p:spPr bwMode="auto">
            <a:xfrm flipV="1">
              <a:off x="2160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7" name="Line 47"/>
            <p:cNvSpPr>
              <a:spLocks noChangeShapeType="1"/>
            </p:cNvSpPr>
            <p:nvPr/>
          </p:nvSpPr>
          <p:spPr bwMode="auto">
            <a:xfrm flipV="1">
              <a:off x="2208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8" name="Line 48"/>
            <p:cNvSpPr>
              <a:spLocks noChangeShapeType="1"/>
            </p:cNvSpPr>
            <p:nvPr/>
          </p:nvSpPr>
          <p:spPr bwMode="auto">
            <a:xfrm flipV="1">
              <a:off x="2256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504" name="Freeform 49"/>
          <p:cNvSpPr>
            <a:spLocks/>
          </p:cNvSpPr>
          <p:nvPr/>
        </p:nvSpPr>
        <p:spPr bwMode="auto">
          <a:xfrm>
            <a:off x="1752600" y="2895600"/>
            <a:ext cx="1600200" cy="762000"/>
          </a:xfrm>
          <a:custGeom>
            <a:avLst/>
            <a:gdLst>
              <a:gd name="T0" fmla="*/ 0 w 1008"/>
              <a:gd name="T1" fmla="*/ 480 h 480"/>
              <a:gd name="T2" fmla="*/ 336 w 1008"/>
              <a:gd name="T3" fmla="*/ 96 h 480"/>
              <a:gd name="T4" fmla="*/ 1008 w 1008"/>
              <a:gd name="T5" fmla="*/ 0 h 480"/>
              <a:gd name="T6" fmla="*/ 0 60000 65536"/>
              <a:gd name="T7" fmla="*/ 0 60000 65536"/>
              <a:gd name="T8" fmla="*/ 0 60000 65536"/>
              <a:gd name="T9" fmla="*/ 0 w 1008"/>
              <a:gd name="T10" fmla="*/ 0 h 480"/>
              <a:gd name="T11" fmla="*/ 1008 w 1008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8" h="480">
                <a:moveTo>
                  <a:pt x="0" y="480"/>
                </a:moveTo>
                <a:cubicBezTo>
                  <a:pt x="84" y="328"/>
                  <a:pt x="168" y="176"/>
                  <a:pt x="336" y="96"/>
                </a:cubicBezTo>
                <a:cubicBezTo>
                  <a:pt x="504" y="16"/>
                  <a:pt x="756" y="8"/>
                  <a:pt x="1008" y="0"/>
                </a:cubicBezTo>
              </a:path>
            </a:pathLst>
          </a:custGeom>
          <a:noFill/>
          <a:ln w="25400">
            <a:solidFill>
              <a:srgbClr val="CC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5" name="Freeform 50"/>
          <p:cNvSpPr>
            <a:spLocks/>
          </p:cNvSpPr>
          <p:nvPr/>
        </p:nvSpPr>
        <p:spPr bwMode="auto">
          <a:xfrm>
            <a:off x="3657600" y="2884488"/>
            <a:ext cx="1828800" cy="392112"/>
          </a:xfrm>
          <a:custGeom>
            <a:avLst/>
            <a:gdLst>
              <a:gd name="T0" fmla="*/ 0 w 1152"/>
              <a:gd name="T1" fmla="*/ 7 h 247"/>
              <a:gd name="T2" fmla="*/ 472 w 1152"/>
              <a:gd name="T3" fmla="*/ 7 h 247"/>
              <a:gd name="T4" fmla="*/ 832 w 1152"/>
              <a:gd name="T5" fmla="*/ 47 h 247"/>
              <a:gd name="T6" fmla="*/ 1152 w 1152"/>
              <a:gd name="T7" fmla="*/ 247 h 247"/>
              <a:gd name="T8" fmla="*/ 0 60000 65536"/>
              <a:gd name="T9" fmla="*/ 0 60000 65536"/>
              <a:gd name="T10" fmla="*/ 0 60000 65536"/>
              <a:gd name="T11" fmla="*/ 0 60000 65536"/>
              <a:gd name="T12" fmla="*/ 0 w 1152"/>
              <a:gd name="T13" fmla="*/ 0 h 247"/>
              <a:gd name="T14" fmla="*/ 1152 w 1152"/>
              <a:gd name="T15" fmla="*/ 247 h 2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2" h="247">
                <a:moveTo>
                  <a:pt x="0" y="7"/>
                </a:moveTo>
                <a:cubicBezTo>
                  <a:pt x="79" y="7"/>
                  <a:pt x="333" y="0"/>
                  <a:pt x="472" y="7"/>
                </a:cubicBezTo>
                <a:cubicBezTo>
                  <a:pt x="611" y="14"/>
                  <a:pt x="719" y="7"/>
                  <a:pt x="832" y="47"/>
                </a:cubicBezTo>
                <a:cubicBezTo>
                  <a:pt x="945" y="87"/>
                  <a:pt x="1085" y="205"/>
                  <a:pt x="1152" y="247"/>
                </a:cubicBezTo>
              </a:path>
            </a:pathLst>
          </a:custGeom>
          <a:noFill/>
          <a:ln w="25400">
            <a:solidFill>
              <a:srgbClr val="CC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6" name="Freeform 51"/>
          <p:cNvSpPr>
            <a:spLocks/>
          </p:cNvSpPr>
          <p:nvPr/>
        </p:nvSpPr>
        <p:spPr bwMode="auto">
          <a:xfrm>
            <a:off x="5867400" y="3279775"/>
            <a:ext cx="1435100" cy="339725"/>
          </a:xfrm>
          <a:custGeom>
            <a:avLst/>
            <a:gdLst>
              <a:gd name="T0" fmla="*/ 0 w 904"/>
              <a:gd name="T1" fmla="*/ 5 h 214"/>
              <a:gd name="T2" fmla="*/ 376 w 904"/>
              <a:gd name="T3" fmla="*/ 6 h 214"/>
              <a:gd name="T4" fmla="*/ 624 w 904"/>
              <a:gd name="T5" fmla="*/ 38 h 214"/>
              <a:gd name="T6" fmla="*/ 816 w 904"/>
              <a:gd name="T7" fmla="*/ 142 h 214"/>
              <a:gd name="T8" fmla="*/ 904 w 904"/>
              <a:gd name="T9" fmla="*/ 214 h 2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04"/>
              <a:gd name="T16" fmla="*/ 0 h 214"/>
              <a:gd name="T17" fmla="*/ 904 w 904"/>
              <a:gd name="T18" fmla="*/ 214 h 2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04" h="214">
                <a:moveTo>
                  <a:pt x="0" y="5"/>
                </a:moveTo>
                <a:cubicBezTo>
                  <a:pt x="63" y="5"/>
                  <a:pt x="272" y="0"/>
                  <a:pt x="376" y="6"/>
                </a:cubicBezTo>
                <a:cubicBezTo>
                  <a:pt x="480" y="12"/>
                  <a:pt x="551" y="15"/>
                  <a:pt x="624" y="38"/>
                </a:cubicBezTo>
                <a:cubicBezTo>
                  <a:pt x="697" y="61"/>
                  <a:pt x="769" y="113"/>
                  <a:pt x="816" y="142"/>
                </a:cubicBezTo>
                <a:cubicBezTo>
                  <a:pt x="863" y="171"/>
                  <a:pt x="886" y="199"/>
                  <a:pt x="904" y="214"/>
                </a:cubicBezTo>
              </a:path>
            </a:pathLst>
          </a:custGeom>
          <a:noFill/>
          <a:ln w="25400">
            <a:solidFill>
              <a:srgbClr val="CC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59"/>
          <p:cNvGrpSpPr>
            <a:grpSpLocks/>
          </p:cNvGrpSpPr>
          <p:nvPr/>
        </p:nvGrpSpPr>
        <p:grpSpPr bwMode="auto">
          <a:xfrm>
            <a:off x="1143000" y="4643438"/>
            <a:ext cx="6834188" cy="827087"/>
            <a:chOff x="720" y="2925"/>
            <a:chExt cx="4305" cy="521"/>
          </a:xfrm>
        </p:grpSpPr>
        <p:sp>
          <p:nvSpPr>
            <p:cNvPr id="63508" name="Rectangle 52"/>
            <p:cNvSpPr>
              <a:spLocks noChangeArrowheads="1"/>
            </p:cNvSpPr>
            <p:nvPr/>
          </p:nvSpPr>
          <p:spPr bwMode="auto">
            <a:xfrm>
              <a:off x="720" y="2928"/>
              <a:ext cx="5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host</a:t>
              </a:r>
            </a:p>
          </p:txBody>
        </p:sp>
        <p:sp>
          <p:nvSpPr>
            <p:cNvPr id="63509" name="Rectangle 53"/>
            <p:cNvSpPr>
              <a:spLocks noChangeArrowheads="1"/>
            </p:cNvSpPr>
            <p:nvPr/>
          </p:nvSpPr>
          <p:spPr bwMode="auto">
            <a:xfrm>
              <a:off x="4514" y="2925"/>
              <a:ext cx="5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host</a:t>
              </a:r>
            </a:p>
          </p:txBody>
        </p:sp>
        <p:sp>
          <p:nvSpPr>
            <p:cNvPr id="63510" name="Rectangle 54"/>
            <p:cNvSpPr>
              <a:spLocks noChangeArrowheads="1"/>
            </p:cNvSpPr>
            <p:nvPr/>
          </p:nvSpPr>
          <p:spPr bwMode="auto">
            <a:xfrm>
              <a:off x="1872" y="2928"/>
              <a:ext cx="69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comm</a:t>
              </a:r>
            </a:p>
            <a:p>
              <a:pPr algn="l"/>
              <a:r>
                <a:rPr lang="en-US" sz="2400"/>
                <a:t>server</a:t>
              </a:r>
            </a:p>
          </p:txBody>
        </p:sp>
        <p:sp>
          <p:nvSpPr>
            <p:cNvPr id="63511" name="Rectangle 55"/>
            <p:cNvSpPr>
              <a:spLocks noChangeArrowheads="1"/>
            </p:cNvSpPr>
            <p:nvPr/>
          </p:nvSpPr>
          <p:spPr bwMode="auto">
            <a:xfrm>
              <a:off x="3216" y="2928"/>
              <a:ext cx="69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comm</a:t>
              </a:r>
            </a:p>
            <a:p>
              <a:pPr algn="l"/>
              <a:r>
                <a:rPr lang="en-US" sz="2400"/>
                <a:t>server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F770485-9F70-40FD-AF3E-1DA781EB3069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645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645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E86BE3-7184-450E-91B2-3D4B3DFA08F3}" type="slidenum">
              <a:rPr lang="en-US"/>
              <a:pPr/>
              <a:t>27</a:t>
            </a:fld>
            <a:endParaRPr lang="en-US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Example: IBM </a:t>
            </a:r>
            <a:r>
              <a:rPr lang="en-US" sz="3600" dirty="0" err="1" smtClean="0"/>
              <a:t>MQSeries</a:t>
            </a:r>
            <a:r>
              <a:rPr lang="en-US" sz="3600" dirty="0" smtClean="0"/>
              <a:t> (</a:t>
            </a:r>
            <a:r>
              <a:rPr lang="en-US" sz="3600" dirty="0" err="1" smtClean="0"/>
              <a:t>WebSphere</a:t>
            </a:r>
            <a:r>
              <a:rPr lang="en-US" sz="3600" dirty="0" smtClean="0"/>
              <a:t> MQ)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General organization of IBM's </a:t>
            </a:r>
            <a:r>
              <a:rPr lang="en-US" sz="2800" dirty="0" err="1" smtClean="0"/>
              <a:t>MQSeries</a:t>
            </a:r>
            <a:r>
              <a:rPr lang="en-US" sz="2800" dirty="0" smtClean="0"/>
              <a:t> message-queuing system.</a:t>
            </a:r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3429000" y="259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2-31</a:t>
            </a:r>
          </a:p>
        </p:txBody>
      </p:sp>
      <p:pic>
        <p:nvPicPr>
          <p:cNvPr id="64520" name="Picture 5"/>
          <p:cNvPicPr>
            <a:picLocks noChangeAspect="1" noChangeArrowheads="1"/>
          </p:cNvPicPr>
          <p:nvPr/>
        </p:nvPicPr>
        <p:blipFill>
          <a:blip r:embed="rId2" cstate="print"/>
          <a:srcRect l="18385" t="41238" r="16248" b="35649"/>
          <a:stretch>
            <a:fillRect/>
          </a:stretch>
        </p:blipFill>
        <p:spPr bwMode="auto">
          <a:xfrm>
            <a:off x="533400" y="2135187"/>
            <a:ext cx="8220075" cy="411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6AF621E-A1A7-4C03-9558-F99E5F39D0B2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655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655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3564D0-214F-4103-82E0-5D6D4DFD217E}" type="slidenum">
              <a:rPr lang="en-US"/>
              <a:pPr/>
              <a:t>28</a:t>
            </a:fld>
            <a:endParaRPr lang="en-US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36563"/>
            <a:ext cx="7772400" cy="7143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Message Brokers</a:t>
            </a:r>
          </a:p>
        </p:txBody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89275"/>
            <a:ext cx="7772400" cy="3006725"/>
          </a:xfrm>
        </p:spPr>
        <p:txBody>
          <a:bodyPr/>
          <a:lstStyle/>
          <a:p>
            <a:pPr eaLnBrk="1" hangingPunct="1"/>
            <a:r>
              <a:rPr lang="en-US" sz="2800" smtClean="0"/>
              <a:t>The general organization of a message broker in a message-queuing</a:t>
            </a:r>
          </a:p>
          <a:p>
            <a:pPr eaLnBrk="1" hangingPunct="1"/>
            <a:r>
              <a:rPr lang="en-US" sz="2800" smtClean="0"/>
              <a:t>     system.</a:t>
            </a:r>
            <a:endParaRPr lang="en-US" sz="2400" smtClean="0"/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3657600" y="25146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2-30</a:t>
            </a:r>
          </a:p>
        </p:txBody>
      </p:sp>
      <p:pic>
        <p:nvPicPr>
          <p:cNvPr id="65544" name="Picture 5"/>
          <p:cNvPicPr>
            <a:picLocks noChangeAspect="1" noChangeArrowheads="1"/>
          </p:cNvPicPr>
          <p:nvPr/>
        </p:nvPicPr>
        <p:blipFill>
          <a:blip r:embed="rId2" cstate="print"/>
          <a:srcRect l="24345" t="42749" r="21593" b="36858"/>
          <a:stretch>
            <a:fillRect/>
          </a:stretch>
        </p:blipFill>
        <p:spPr bwMode="auto">
          <a:xfrm>
            <a:off x="381000" y="1600200"/>
            <a:ext cx="8301038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Middleware communication summary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524000"/>
            <a:ext cx="83058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buFont typeface="Arial" pitchFamily="34" charset="0"/>
              <a:buChar char="•"/>
            </a:pPr>
            <a:r>
              <a:rPr lang="en-US" sz="2800" dirty="0" smtClean="0"/>
              <a:t>RPC</a:t>
            </a:r>
          </a:p>
          <a:p>
            <a:pPr lvl="1" fontAlgn="base">
              <a:buFont typeface="Arial" pitchFamily="34" charset="0"/>
              <a:buChar char="•"/>
            </a:pPr>
            <a:r>
              <a:rPr lang="en-US" sz="2800" dirty="0" smtClean="0"/>
              <a:t>Blocking, transient request/response</a:t>
            </a:r>
          </a:p>
          <a:p>
            <a:pPr fontAlgn="base">
              <a:buFont typeface="Arial" pitchFamily="34" charset="0"/>
              <a:buChar char="•"/>
            </a:pPr>
            <a:r>
              <a:rPr lang="en-US" sz="2800" dirty="0" smtClean="0"/>
              <a:t>RMI</a:t>
            </a:r>
          </a:p>
          <a:p>
            <a:pPr lvl="1" fontAlgn="base">
              <a:buFont typeface="Arial" pitchFamily="34" charset="0"/>
              <a:buChar char="•"/>
            </a:pPr>
            <a:r>
              <a:rPr lang="en-US" sz="2800" dirty="0" smtClean="0"/>
              <a:t>Blocking, transient request/response</a:t>
            </a:r>
          </a:p>
          <a:p>
            <a:pPr fontAlgn="base">
              <a:buFont typeface="Arial" pitchFamily="34" charset="0"/>
              <a:buChar char="•"/>
            </a:pPr>
            <a:r>
              <a:rPr lang="en-US" sz="2800" dirty="0" smtClean="0"/>
              <a:t>http</a:t>
            </a:r>
          </a:p>
          <a:p>
            <a:pPr lvl="1" fontAlgn="base">
              <a:buFont typeface="Arial" pitchFamily="34" charset="0"/>
              <a:buChar char="•"/>
            </a:pPr>
            <a:r>
              <a:rPr lang="en-US" sz="2800" dirty="0" smtClean="0"/>
              <a:t>(officially) non-blocking, transient request/response</a:t>
            </a:r>
          </a:p>
          <a:p>
            <a:pPr fontAlgn="base">
              <a:buFont typeface="Arial" pitchFamily="34" charset="0"/>
              <a:buChar char="•"/>
            </a:pPr>
            <a:r>
              <a:rPr lang="en-US" sz="2800" dirty="0" smtClean="0"/>
              <a:t>Asynchronous RPC</a:t>
            </a:r>
          </a:p>
          <a:p>
            <a:pPr lvl="1" fontAlgn="base">
              <a:buFont typeface="Arial" pitchFamily="34" charset="0"/>
              <a:buChar char="•"/>
            </a:pPr>
            <a:r>
              <a:rPr lang="en-US" sz="2800" dirty="0" smtClean="0"/>
              <a:t>Non-blocking, transient request/response</a:t>
            </a:r>
          </a:p>
          <a:p>
            <a:pPr fontAlgn="base">
              <a:buFont typeface="Arial" pitchFamily="34" charset="0"/>
              <a:buChar char="•"/>
            </a:pPr>
            <a:r>
              <a:rPr lang="en-US" sz="2800" dirty="0" smtClean="0"/>
              <a:t>Message queuing</a:t>
            </a:r>
          </a:p>
          <a:p>
            <a:pPr lvl="1" fontAlgn="base">
              <a:buFont typeface="Arial" pitchFamily="34" charset="0"/>
              <a:buChar char="•"/>
            </a:pPr>
            <a:r>
              <a:rPr lang="en-US" sz="2800" dirty="0" smtClean="0"/>
              <a:t>Non-blocking, persistent producer/consumer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1B27198-D356-419B-9663-EC18DABA5CEE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5C64A2-3E72-4453-BF37-9165859799A0}" type="slidenum">
              <a:rPr lang="en-US"/>
              <a:pPr/>
              <a:t>3</a:t>
            </a:fld>
            <a:endParaRPr lang="en-US"/>
          </a:p>
        </p:txBody>
      </p:sp>
      <p:sp>
        <p:nvSpPr>
          <p:cNvPr id="3584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http</a:t>
            </a:r>
          </a:p>
        </p:txBody>
      </p:sp>
      <p:sp>
        <p:nvSpPr>
          <p:cNvPr id="35846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Communication patterns:</a:t>
            </a:r>
          </a:p>
          <a:p>
            <a:pPr lvl="1" eaLnBrk="1" hangingPunct="1"/>
            <a:r>
              <a:rPr lang="en-US" smtClean="0"/>
              <a:t>Transient</a:t>
            </a:r>
          </a:p>
          <a:p>
            <a:pPr lvl="1" eaLnBrk="1" hangingPunct="1"/>
            <a:r>
              <a:rPr lang="en-US" smtClean="0"/>
              <a:t>Query/response</a:t>
            </a:r>
          </a:p>
          <a:p>
            <a:pPr lvl="2" eaLnBrk="1" hangingPunct="1"/>
            <a:r>
              <a:rPr lang="en-US" smtClean="0"/>
              <a:t>But, http does NOT simulate a procedure call</a:t>
            </a:r>
          </a:p>
          <a:p>
            <a:pPr lvl="1" eaLnBrk="1" hangingPunct="1"/>
            <a:r>
              <a:rPr lang="en-US" smtClean="0"/>
              <a:t>Non-blocking (officially)</a:t>
            </a:r>
          </a:p>
          <a:p>
            <a:pPr lvl="2" eaLnBrk="1" hangingPunct="1"/>
            <a:r>
              <a:rPr lang="en-US" smtClean="0"/>
              <a:t>Many clients choose to block</a:t>
            </a:r>
          </a:p>
          <a:p>
            <a:pPr eaLnBrk="1" hangingPunct="1"/>
            <a:r>
              <a:rPr lang="en-US" smtClean="0"/>
              <a:t>HTTP 1.1 is defined in </a:t>
            </a:r>
            <a:r>
              <a:rPr lang="en-US" smtClean="0">
                <a:hlinkClick r:id="rId2"/>
              </a:rPr>
              <a:t>RFC 2616</a:t>
            </a:r>
            <a:endParaRPr lang="en-US" smtClean="0"/>
          </a:p>
          <a:p>
            <a:pPr eaLnBrk="1" hangingPunct="1"/>
            <a:r>
              <a:rPr lang="en-US" smtClean="0"/>
              <a:t>Depends on TCP for reliable communication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39FE320-431B-4C17-9B1D-CD3C0D35DFC4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675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A23470-E987-4747-A26A-356D9DC98C59}" type="slidenum">
              <a:rPr lang="en-US"/>
              <a:pPr/>
              <a:t>30</a:t>
            </a:fld>
            <a:endParaRPr lang="en-US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895600"/>
            <a:ext cx="7772400" cy="990600"/>
          </a:xfrm>
        </p:spPr>
        <p:txBody>
          <a:bodyPr/>
          <a:lstStyle/>
          <a:p>
            <a:pPr eaLnBrk="1" hangingPunct="1"/>
            <a:r>
              <a:rPr lang="en-US" smtClean="0"/>
              <a:t>Bonus material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EB554F5-531C-4811-A580-8727EBEB3D1D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686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B238C4-066B-41E8-B1EC-4ACA4A540CEC}" type="slidenum">
              <a:rPr lang="en-US"/>
              <a:pPr/>
              <a:t>31</a:t>
            </a:fld>
            <a:endParaRPr lang="en-US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848600" cy="1524000"/>
          </a:xfrm>
        </p:spPr>
        <p:txBody>
          <a:bodyPr/>
          <a:lstStyle/>
          <a:p>
            <a:pPr eaLnBrk="1" hangingPunct="1"/>
            <a:r>
              <a:rPr lang="en-US" smtClean="0"/>
              <a:t>Implementing a Java RMI server and client</a:t>
            </a:r>
          </a:p>
        </p:txBody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Define the remote interface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Write a class that implements it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Include that class in an application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Compile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Generate stub and skeleton with </a:t>
            </a:r>
            <a:r>
              <a:rPr lang="en-US" b="1" smtClean="0">
                <a:latin typeface="Courier New" pitchFamily="49" charset="0"/>
              </a:rPr>
              <a:t>rmic</a:t>
            </a:r>
          </a:p>
          <a:p>
            <a:pPr marL="1371600" lvl="2" indent="-457200" eaLnBrk="1" hangingPunct="1">
              <a:buFontTx/>
              <a:buNone/>
            </a:pPr>
            <a:r>
              <a:rPr lang="en-US" smtClean="0"/>
              <a:t>(not necessary with 1.5)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Start </a:t>
            </a:r>
            <a:r>
              <a:rPr lang="en-US" b="1" smtClean="0">
                <a:latin typeface="Courier New" pitchFamily="49" charset="0"/>
              </a:rPr>
              <a:t>rmiregistry</a:t>
            </a:r>
            <a:r>
              <a:rPr lang="en-US" smtClean="0"/>
              <a:t>, if necessary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0F277EA-7ED3-4600-9AF6-D4508AFC0EC2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696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6001F4-00BD-4C6F-9BF2-85DF8F9CCE73}" type="slidenum">
              <a:rPr lang="en-US"/>
              <a:pPr/>
              <a:t>32</a:t>
            </a:fld>
            <a:endParaRPr lang="en-US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 Define the Interface</a:t>
            </a:r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609600" y="1676400"/>
            <a:ext cx="769620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import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java.rmi.Remote;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import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java.rmi.RemoteException;</a:t>
            </a:r>
            <a:endParaRPr lang="en-US">
              <a:latin typeface="Courier New" pitchFamily="49" charset="0"/>
            </a:endParaRPr>
          </a:p>
          <a:p>
            <a:pPr algn="l"/>
            <a:endParaRPr lang="en-US"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interface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HelloInterface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extends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Remote {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	String sayHello(String yourName)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throws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			RemoteException;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	String sayGoodbye(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howMany)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throws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			RemoteException;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	void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ping()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throws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RemoteException;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B046650-E846-40FB-850D-DB8E24BC7B2C}" type="datetime1">
              <a:rPr lang="en-US"/>
              <a:pPr/>
              <a:t>5/12/2011</a:t>
            </a:fld>
            <a:endParaRPr lang="en-US" dirty="0"/>
          </a:p>
        </p:txBody>
      </p:sp>
      <p:sp>
        <p:nvSpPr>
          <p:cNvPr id="706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2DA199-10D9-46A6-A0F1-DA399A2E7219}" type="slidenum">
              <a:rPr lang="en-US"/>
              <a:pPr/>
              <a:t>33</a:t>
            </a:fld>
            <a:endParaRPr lang="en-US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2. Implement the interface</a:t>
            </a:r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8534400" cy="4343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b="1" dirty="0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HelloServer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</a:rPr>
              <a:t>extends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UnicastRemoteObject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</a:rPr>
              <a:t>implements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HelloInterface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{</a:t>
            </a:r>
            <a:endParaRPr lang="en-US" dirty="0">
              <a:latin typeface="Courier New" pitchFamily="49" charset="0"/>
            </a:endParaRPr>
          </a:p>
          <a:p>
            <a:pPr algn="l"/>
            <a:endParaRPr lang="en-US" dirty="0">
              <a:latin typeface="Courier New" pitchFamily="49" charset="0"/>
            </a:endParaRPr>
          </a:p>
          <a:p>
            <a:pPr algn="l"/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HelloServer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()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</a:rPr>
              <a:t>throws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RemoteException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{</a:t>
            </a:r>
            <a:endParaRPr lang="en-US" dirty="0">
              <a:latin typeface="Courier New" pitchFamily="49" charset="0"/>
            </a:endParaRPr>
          </a:p>
          <a:p>
            <a:pPr algn="l"/>
            <a:r>
              <a:rPr lang="en-US" b="1" dirty="0">
                <a:solidFill>
                  <a:srgbClr val="7F0055"/>
                </a:solidFill>
                <a:latin typeface="Courier New" pitchFamily="49" charset="0"/>
              </a:rPr>
              <a:t>	super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Constants.</a:t>
            </a:r>
            <a:r>
              <a:rPr lang="en-US" i="1" dirty="0" err="1">
                <a:solidFill>
                  <a:srgbClr val="0000C0"/>
                </a:solidFill>
                <a:latin typeface="Courier New" pitchFamily="49" charset="0"/>
              </a:rPr>
              <a:t>serverPort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);</a:t>
            </a:r>
            <a:endParaRPr lang="en-US" dirty="0">
              <a:latin typeface="Courier New" pitchFamily="49" charset="0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urier New" pitchFamily="49" charset="0"/>
              </a:rPr>
              <a:t>out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.println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toString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());</a:t>
            </a:r>
            <a:endParaRPr lang="en-US" dirty="0">
              <a:latin typeface="Courier New" pitchFamily="49" charset="0"/>
            </a:endParaRPr>
          </a:p>
          <a:p>
            <a:pPr algn="l"/>
            <a:endParaRPr lang="en-US" dirty="0">
              <a:latin typeface="Courier New" pitchFamily="49" charset="0"/>
            </a:endParaRPr>
          </a:p>
          <a:p>
            <a:pPr algn="l"/>
            <a:r>
              <a:rPr lang="en-US" dirty="0">
                <a:solidFill>
                  <a:srgbClr val="3F7F5F"/>
                </a:solidFill>
                <a:latin typeface="Courier New" pitchFamily="49" charset="0"/>
              </a:rPr>
              <a:t>	// Register</a:t>
            </a:r>
            <a:endParaRPr lang="en-US" dirty="0">
              <a:latin typeface="Courier New" pitchFamily="49" charset="0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	Registry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reg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= 	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LocateRegistry.</a:t>
            </a:r>
            <a:r>
              <a:rPr lang="en-US" i="1" dirty="0" err="1">
                <a:solidFill>
                  <a:srgbClr val="000000"/>
                </a:solidFill>
                <a:latin typeface="Courier New" pitchFamily="49" charset="0"/>
              </a:rPr>
              <a:t>getRegistry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Constants.</a:t>
            </a:r>
            <a:r>
              <a:rPr lang="en-US" i="1" dirty="0" err="1">
                <a:solidFill>
                  <a:srgbClr val="0000C0"/>
                </a:solidFill>
                <a:latin typeface="Courier New" pitchFamily="49" charset="0"/>
              </a:rPr>
              <a:t>rmiPort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);</a:t>
            </a:r>
            <a:endParaRPr lang="en-US" dirty="0">
              <a:latin typeface="Courier New" pitchFamily="49" charset="0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reg.rebind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Constants.</a:t>
            </a:r>
            <a:r>
              <a:rPr lang="en-US" i="1" dirty="0" err="1">
                <a:solidFill>
                  <a:srgbClr val="0000C0"/>
                </a:solidFill>
                <a:latin typeface="Courier New" pitchFamily="49" charset="0"/>
              </a:rPr>
              <a:t>serverName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b="1" dirty="0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);</a:t>
            </a:r>
            <a:endParaRPr lang="en-US" dirty="0">
              <a:latin typeface="Courier New" pitchFamily="49" charset="0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  <a:p>
            <a:pPr algn="l"/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…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DCBA573-C8A9-4FCF-A86C-B936ACD21927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D4FD28-4593-464F-9965-3B120026B5E1}" type="slidenum">
              <a:rPr lang="en-US"/>
              <a:pPr/>
              <a:t>34</a:t>
            </a:fld>
            <a:endParaRPr lang="en-US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eaLnBrk="1" hangingPunct="1"/>
            <a:r>
              <a:rPr lang="en-US" smtClean="0"/>
              <a:t>2. Implement the interface, con’t</a:t>
            </a:r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8610600" cy="4953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ping()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throws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RemoteException {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	System.</a:t>
            </a:r>
            <a:r>
              <a:rPr lang="en-US" i="1">
                <a:solidFill>
                  <a:srgbClr val="0000C0"/>
                </a:solidFill>
                <a:latin typeface="Courier New" pitchFamily="49" charset="0"/>
              </a:rPr>
              <a:t>out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.println(</a:t>
            </a:r>
            <a:r>
              <a:rPr lang="en-US">
                <a:solidFill>
                  <a:srgbClr val="2A00FF"/>
                </a:solidFill>
                <a:latin typeface="Courier New" pitchFamily="49" charset="0"/>
              </a:rPr>
              <a:t>"I've been pinged"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);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>
              <a:latin typeface="Courier New" pitchFamily="49" charset="0"/>
            </a:endParaRPr>
          </a:p>
          <a:p>
            <a:pPr algn="l"/>
            <a:endParaRPr lang="en-US"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String sayGoodbye(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howMany)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throws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	RemoteException {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	StringBuffer sb =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StringBuffer();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i=0;i&lt;howMany;i++) sb.append(</a:t>
            </a:r>
            <a:r>
              <a:rPr lang="en-US">
                <a:solidFill>
                  <a:srgbClr val="2A00FF"/>
                </a:solidFill>
                <a:latin typeface="Courier New" pitchFamily="49" charset="0"/>
              </a:rPr>
              <a:t>"goodbye "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);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sb.toString();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>
              <a:latin typeface="Courier New" pitchFamily="49" charset="0"/>
            </a:endParaRPr>
          </a:p>
          <a:p>
            <a:pPr algn="l"/>
            <a:endParaRPr lang="en-US"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String sayHello(String yourName)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throws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	RemoteException {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>
                <a:solidFill>
                  <a:srgbClr val="2A00FF"/>
                </a:solidFill>
                <a:latin typeface="Courier New" pitchFamily="49" charset="0"/>
              </a:rPr>
              <a:t>"Hello, "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+ yourName;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959FA3C-BF42-445E-9B83-AD86BC678DAC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83C51F-6580-4A43-8024-B09165C549B2}" type="slidenum">
              <a:rPr lang="en-US"/>
              <a:pPr/>
              <a:t>35</a:t>
            </a:fld>
            <a:endParaRPr lang="en-US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eaLnBrk="1" hangingPunct="1"/>
            <a:r>
              <a:rPr lang="en-US" smtClean="0"/>
              <a:t>3. Include in an application</a:t>
            </a:r>
          </a:p>
        </p:txBody>
      </p:sp>
      <p:sp>
        <p:nvSpPr>
          <p:cNvPr id="72710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8610600" cy="4953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main(String[] args)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throws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				RemoteException {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	new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HelloServer();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B2AF9F5-49F9-46A9-AE7A-5A615AEF9554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737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F87871-64D5-4325-9C43-D9D0E5621D80}" type="slidenum">
              <a:rPr lang="en-US"/>
              <a:pPr/>
              <a:t>36</a:t>
            </a:fld>
            <a:endParaRPr lang="en-US"/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eaLnBrk="1" hangingPunct="1"/>
            <a:r>
              <a:rPr lang="en-US" smtClean="0"/>
              <a:t>6. Start RMI Registry</a:t>
            </a:r>
          </a:p>
        </p:txBody>
      </p:sp>
      <p:sp>
        <p:nvSpPr>
          <p:cNvPr id="73734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8610600" cy="4953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&gt;&gt; start rmiregistry</a:t>
            </a:r>
            <a:endParaRPr lang="en-US">
              <a:solidFill>
                <a:srgbClr val="0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CA1CCF9-77B3-40A3-88E3-0186D02E64BD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747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747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A67303-8B7A-46AB-9463-B51870A297E4}" type="slidenum">
              <a:rPr lang="en-US"/>
              <a:pPr/>
              <a:t>37</a:t>
            </a:fld>
            <a:endParaRPr lang="en-US"/>
          </a:p>
        </p:txBody>
      </p:sp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 continued</a:t>
            </a:r>
          </a:p>
        </p:txBody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8"/>
            </a:pPr>
            <a:r>
              <a:rPr lang="en-US" smtClean="0"/>
              <a:t>Assign the server a name</a:t>
            </a:r>
          </a:p>
          <a:p>
            <a:pPr marL="609600" indent="-609600" eaLnBrk="1" hangingPunct="1">
              <a:buFontTx/>
              <a:buAutoNum type="arabicPeriod" startAt="8"/>
            </a:pPr>
            <a:r>
              <a:rPr lang="en-US" smtClean="0"/>
              <a:t>Run the server, using that name</a:t>
            </a:r>
          </a:p>
          <a:p>
            <a:pPr marL="609600" indent="-609600" eaLnBrk="1" hangingPunct="1">
              <a:buFontTx/>
              <a:buAutoNum type="arabicPeriod" startAt="8"/>
            </a:pPr>
            <a:r>
              <a:rPr lang="en-US" smtClean="0"/>
              <a:t>Write a class that uses the remote interface (by name)</a:t>
            </a:r>
          </a:p>
          <a:p>
            <a:pPr marL="609600" indent="-609600" eaLnBrk="1" hangingPunct="1">
              <a:buFontTx/>
              <a:buAutoNum type="arabicPeriod" startAt="8"/>
            </a:pPr>
            <a:r>
              <a:rPr lang="en-US" smtClean="0"/>
              <a:t>Compile</a:t>
            </a:r>
          </a:p>
          <a:p>
            <a:pPr marL="609600" indent="-609600" eaLnBrk="1" hangingPunct="1">
              <a:buFontTx/>
              <a:buAutoNum type="arabicPeriod" startAt="8"/>
            </a:pPr>
            <a:r>
              <a:rPr lang="en-US" smtClean="0"/>
              <a:t>Run</a:t>
            </a:r>
          </a:p>
          <a:p>
            <a:pPr marL="609600" indent="-609600" eaLnBrk="1" hangingPunct="1">
              <a:buFontTx/>
              <a:buAutoNum type="arabicPeriod" startAt="8"/>
            </a:pPr>
            <a:r>
              <a:rPr lang="en-US" smtClean="0"/>
              <a:t>Enjoy </a:t>
            </a:r>
            <a:r>
              <a:rPr lang="en-US" smtClean="0">
                <a:sym typeface="Wingdings" pitchFamily="2" charset="2"/>
              </a:rPr>
              <a:t>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8432AA4-96BC-451A-A0AE-C47BC97D5062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757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52FB90-5AF5-433A-BD1D-1757A38A9940}" type="slidenum">
              <a:rPr lang="en-US"/>
              <a:pPr/>
              <a:t>38</a:t>
            </a:fld>
            <a:endParaRPr lang="en-US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eaLnBrk="1" hangingPunct="1"/>
            <a:r>
              <a:rPr lang="en-US" smtClean="0"/>
              <a:t>8,9. Name the server</a:t>
            </a:r>
          </a:p>
        </p:txBody>
      </p:sp>
      <p:sp>
        <p:nvSpPr>
          <p:cNvPr id="75782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8610600" cy="4953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class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Constants {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	public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final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i="1">
                <a:solidFill>
                  <a:srgbClr val="0000C0"/>
                </a:solidFill>
                <a:latin typeface="Courier New" pitchFamily="49" charset="0"/>
              </a:rPr>
              <a:t>rmiPort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      = 5555;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	public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final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i="1">
                <a:solidFill>
                  <a:srgbClr val="0000C0"/>
                </a:solidFill>
                <a:latin typeface="Courier New" pitchFamily="49" charset="0"/>
              </a:rPr>
              <a:t>serverPort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   = 43215;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	public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final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String </a:t>
            </a:r>
            <a:r>
              <a:rPr lang="en-US" i="1">
                <a:solidFill>
                  <a:srgbClr val="0000C0"/>
                </a:solidFill>
                <a:latin typeface="Courier New" pitchFamily="49" charset="0"/>
              </a:rPr>
              <a:t>serverName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= 				</a:t>
            </a:r>
            <a:r>
              <a:rPr lang="en-US">
                <a:solidFill>
                  <a:srgbClr val="2A00FF"/>
                </a:solidFill>
                <a:latin typeface="Courier New" pitchFamily="49" charset="0"/>
              </a:rPr>
              <a:t>"whatever"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466EC8A-AA7D-4699-8647-4CC16CA54BB6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768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C19E30-55D9-405F-B428-D26BF7888853}" type="slidenum">
              <a:rPr lang="en-US"/>
              <a:pPr/>
              <a:t>39</a:t>
            </a:fld>
            <a:endParaRPr lang="en-US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eaLnBrk="1" hangingPunct="1"/>
            <a:r>
              <a:rPr lang="en-US" smtClean="0"/>
              <a:t>10. Write a client</a:t>
            </a:r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8610600" cy="4953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class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HelloClient {</a:t>
            </a:r>
            <a:endParaRPr lang="en-US">
              <a:latin typeface="Courier New" pitchFamily="49" charset="0"/>
            </a:endParaRPr>
          </a:p>
          <a:p>
            <a:pPr algn="l"/>
            <a:endParaRPr lang="en-US"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main(String args[])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throws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	RemoteException, NotBoundException {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	Registry reg = 	LocateRegistry.</a:t>
            </a:r>
            <a:r>
              <a:rPr lang="en-US" i="1">
                <a:solidFill>
                  <a:srgbClr val="000000"/>
                </a:solidFill>
                <a:latin typeface="Courier New" pitchFamily="49" charset="0"/>
              </a:rPr>
              <a:t>getRegistry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(Constants.</a:t>
            </a:r>
            <a:r>
              <a:rPr lang="en-US" i="1">
                <a:solidFill>
                  <a:srgbClr val="0000C0"/>
                </a:solidFill>
                <a:latin typeface="Courier New" pitchFamily="49" charset="0"/>
              </a:rPr>
              <a:t>rmiPort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);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	HelloInterface hi = (HelloInterface) 	reg.lookup(Constants.</a:t>
            </a:r>
            <a:r>
              <a:rPr lang="en-US" i="1">
                <a:solidFill>
                  <a:srgbClr val="0000C0"/>
                </a:solidFill>
                <a:latin typeface="Courier New" pitchFamily="49" charset="0"/>
              </a:rPr>
              <a:t>serverName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);</a:t>
            </a:r>
            <a:endParaRPr lang="en-US">
              <a:latin typeface="Courier New" pitchFamily="49" charset="0"/>
            </a:endParaRPr>
          </a:p>
          <a:p>
            <a:pPr algn="l"/>
            <a:endParaRPr lang="en-US" b="1">
              <a:solidFill>
                <a:srgbClr val="7F0055"/>
              </a:solidFill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( String name : args ) {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		System.</a:t>
            </a:r>
            <a:r>
              <a:rPr lang="en-US" i="1">
                <a:solidFill>
                  <a:srgbClr val="0000C0"/>
                </a:solidFill>
                <a:latin typeface="Courier New" pitchFamily="49" charset="0"/>
              </a:rPr>
              <a:t>out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.println(hi.sayHello(name));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	System.</a:t>
            </a:r>
            <a:r>
              <a:rPr lang="en-US" i="1">
                <a:solidFill>
                  <a:srgbClr val="0000C0"/>
                </a:solidFill>
                <a:latin typeface="Courier New" pitchFamily="49" charset="0"/>
              </a:rPr>
              <a:t>out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.println(hi.sayGoodbye(args.</a:t>
            </a:r>
            <a:r>
              <a:rPr lang="en-US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));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	hi.ping();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>
              <a:latin typeface="Courier New" pitchFamily="49" charset="0"/>
            </a:endParaRPr>
          </a:p>
          <a:p>
            <a:pPr algn="l"/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26DA1BC-2977-4072-A8B3-CB5BF61DCA2D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CF9B8F-1C06-45DF-BB68-C3AFF1DC0066}" type="slidenum">
              <a:rPr lang="en-US"/>
              <a:pPr/>
              <a:t>4</a:t>
            </a:fld>
            <a:endParaRPr lang="en-US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Steps in an HTTP interaction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Client requests TCP connection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Client and server collaborate to create a TCP connection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Client sends an HTTP request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Server sends a response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TCP connection torn down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smtClean="0"/>
              <a:t>In HTTP 1.1, connection can be kept alive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28E14A2-7EE5-4FAE-9AD4-CCEB6F40B350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778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E0596C-ADD3-4AC7-AD52-4D7D9E6D9C8E}" type="slidenum">
              <a:rPr lang="en-US"/>
              <a:pPr/>
              <a:t>40</a:t>
            </a:fld>
            <a:endParaRPr lang="en-US"/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eaLnBrk="1" hangingPunct="1"/>
            <a:r>
              <a:rPr lang="en-US" smtClean="0"/>
              <a:t>11. Run</a:t>
            </a:r>
          </a:p>
        </p:txBody>
      </p:sp>
      <p:sp>
        <p:nvSpPr>
          <p:cNvPr id="77830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8610600" cy="4953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solidFill>
                  <a:srgbClr val="0000A0"/>
                </a:solidFill>
                <a:latin typeface="Courier New" pitchFamily="49" charset="0"/>
              </a:rPr>
              <a:t>&gt;&gt; java HelloClient Alice Bob Carol Dave</a:t>
            </a:r>
          </a:p>
          <a:p>
            <a:pPr algn="l"/>
            <a:r>
              <a:rPr lang="en-US">
                <a:solidFill>
                  <a:srgbClr val="0000A0"/>
                </a:solidFill>
                <a:latin typeface="Courier New" pitchFamily="49" charset="0"/>
              </a:rPr>
              <a:t>Hello, Alice</a:t>
            </a:r>
          </a:p>
          <a:p>
            <a:pPr algn="l"/>
            <a:r>
              <a:rPr lang="en-US">
                <a:solidFill>
                  <a:srgbClr val="0000A0"/>
                </a:solidFill>
                <a:latin typeface="Courier New" pitchFamily="49" charset="0"/>
              </a:rPr>
              <a:t>Hello, Bob</a:t>
            </a:r>
          </a:p>
          <a:p>
            <a:pPr algn="l"/>
            <a:r>
              <a:rPr lang="en-US">
                <a:solidFill>
                  <a:srgbClr val="0000A0"/>
                </a:solidFill>
                <a:latin typeface="Courier New" pitchFamily="49" charset="0"/>
              </a:rPr>
              <a:t>Hello, Carol</a:t>
            </a:r>
          </a:p>
          <a:p>
            <a:pPr algn="l"/>
            <a:r>
              <a:rPr lang="en-US">
                <a:solidFill>
                  <a:srgbClr val="0000A0"/>
                </a:solidFill>
                <a:latin typeface="Courier New" pitchFamily="49" charset="0"/>
              </a:rPr>
              <a:t>Hello, Dave</a:t>
            </a:r>
          </a:p>
          <a:p>
            <a:pPr algn="l"/>
            <a:r>
              <a:rPr lang="en-US">
                <a:solidFill>
                  <a:srgbClr val="0000A0"/>
                </a:solidFill>
                <a:latin typeface="Courier New" pitchFamily="49" charset="0"/>
              </a:rPr>
              <a:t>goodbye goodbye goodbye goodbye</a:t>
            </a:r>
          </a:p>
          <a:p>
            <a:pPr algn="l"/>
            <a:endParaRPr lang="en-US">
              <a:solidFill>
                <a:srgbClr val="0000A0"/>
              </a:solidFill>
              <a:latin typeface="Courier New" pitchFamily="49" charset="0"/>
            </a:endParaRPr>
          </a:p>
          <a:p>
            <a:pPr algn="l"/>
            <a:r>
              <a:rPr lang="en-US">
                <a:solidFill>
                  <a:srgbClr val="0000A0"/>
                </a:solidFill>
                <a:latin typeface="Courier New" pitchFamily="49" charset="0"/>
              </a:rPr>
              <a:t>&gt;&gt;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969AFEB-1368-4E48-89A5-3A39F3ABCB9D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21D525-2801-4E39-9F49-6F0160145962}" type="slidenum">
              <a:rPr lang="en-US"/>
              <a:pPr/>
              <a:t>41</a:t>
            </a:fld>
            <a:endParaRPr lang="en-US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RMI Resources</a:t>
            </a:r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4724400"/>
          </a:xfrm>
        </p:spPr>
        <p:txBody>
          <a:bodyPr/>
          <a:lstStyle/>
          <a:p>
            <a:pPr eaLnBrk="1" hangingPunct="1"/>
            <a:r>
              <a:rPr lang="en-US" smtClean="0"/>
              <a:t>java.sun.com/j2se/1.5.0/docs/guide/rmi/</a:t>
            </a:r>
          </a:p>
          <a:p>
            <a:pPr eaLnBrk="1" hangingPunct="1"/>
            <a:r>
              <a:rPr lang="en-US" smtClean="0"/>
              <a:t>java.sun.com/j2se/1.5.0/docs/guide/rmi/faq.html</a:t>
            </a:r>
          </a:p>
          <a:p>
            <a:pPr lvl="1" eaLnBrk="1" hangingPunct="1">
              <a:buFontTx/>
              <a:buNone/>
            </a:pPr>
            <a:r>
              <a:rPr lang="en-US" smtClean="0"/>
              <a:t>(Java RMI and Object Serialization FAQ)</a:t>
            </a:r>
          </a:p>
          <a:p>
            <a:pPr eaLnBrk="1" hangingPunct="1"/>
            <a:r>
              <a:rPr lang="en-US" smtClean="0"/>
              <a:t>java.sun.com/j2se/1.5.0/docs/tooldocs/windows/rmiregistry.html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D376E5A-9AAF-4BF9-AFF8-8BB5EA66D6E1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325F19-7D7F-4855-B904-82E55F340B4E}" type="slidenum">
              <a:rPr lang="en-US"/>
              <a:pPr/>
              <a:t>5</a:t>
            </a:fld>
            <a:endParaRPr lang="en-US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Anatomy of an HTTP request</a:t>
            </a:r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228600" y="1600200"/>
            <a:ext cx="8458200" cy="4572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800" b="1" dirty="0">
                <a:latin typeface="Courier New" pitchFamily="49" charset="0"/>
              </a:rPr>
              <a:t>POST /don/demo HTTP/1.1</a:t>
            </a:r>
          </a:p>
          <a:p>
            <a:pPr algn="l"/>
            <a:r>
              <a:rPr lang="en-US" sz="1800" b="1" dirty="0">
                <a:latin typeface="Courier New" pitchFamily="49" charset="0"/>
              </a:rPr>
              <a:t>accept: */*</a:t>
            </a:r>
          </a:p>
          <a:p>
            <a:pPr algn="l"/>
            <a:r>
              <a:rPr lang="en-US" sz="1800" b="1" dirty="0">
                <a:latin typeface="Courier New" pitchFamily="49" charset="0"/>
              </a:rPr>
              <a:t>accept-language: en-us</a:t>
            </a:r>
          </a:p>
          <a:p>
            <a:pPr algn="l"/>
            <a:r>
              <a:rPr lang="en-US" sz="1800" b="1" dirty="0" err="1">
                <a:latin typeface="Courier New" pitchFamily="49" charset="0"/>
              </a:rPr>
              <a:t>referer</a:t>
            </a:r>
            <a:r>
              <a:rPr lang="en-US" sz="1800" b="1" dirty="0">
                <a:latin typeface="Courier New" pitchFamily="49" charset="0"/>
              </a:rPr>
              <a:t>: http://localhost:8080/don/echoclient.htm</a:t>
            </a:r>
          </a:p>
          <a:p>
            <a:pPr algn="l"/>
            <a:r>
              <a:rPr lang="en-US" sz="1800" b="1" dirty="0">
                <a:latin typeface="Courier New" pitchFamily="49" charset="0"/>
                <a:cs typeface="Courier New" pitchFamily="49" charset="0"/>
              </a:rPr>
              <a:t>content-type: application/x-www-form-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urlencoded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800" b="1" dirty="0">
                <a:latin typeface="Courier New" pitchFamily="49" charset="0"/>
              </a:rPr>
              <a:t>accept-encoding: </a:t>
            </a:r>
            <a:r>
              <a:rPr lang="en-US" sz="1800" b="1" dirty="0" err="1">
                <a:latin typeface="Courier New" pitchFamily="49" charset="0"/>
              </a:rPr>
              <a:t>gzip</a:t>
            </a:r>
            <a:r>
              <a:rPr lang="en-US" sz="1800" b="1" dirty="0">
                <a:latin typeface="Courier New" pitchFamily="49" charset="0"/>
              </a:rPr>
              <a:t>, deflate</a:t>
            </a:r>
          </a:p>
          <a:p>
            <a:pPr algn="l"/>
            <a:r>
              <a:rPr lang="en-US" sz="1800" b="1" dirty="0">
                <a:latin typeface="Courier New" pitchFamily="49" charset="0"/>
              </a:rPr>
              <a:t>user-agent: Mozilla/4.0 (compatible; MSIE 6.0; Windows NT 5.1; SV1; </a:t>
            </a:r>
            <a:r>
              <a:rPr lang="en-US" sz="1800" b="1" dirty="0" err="1">
                <a:latin typeface="Courier New" pitchFamily="49" charset="0"/>
              </a:rPr>
              <a:t>NovaPacs</a:t>
            </a:r>
            <a:r>
              <a:rPr lang="en-US" sz="1800" b="1" dirty="0">
                <a:latin typeface="Courier New" pitchFamily="49" charset="0"/>
              </a:rPr>
              <a:t> Viewer 6.0.197.0; .NET CLR 1.1.4322; .NET CLR 2.0.50727)</a:t>
            </a:r>
          </a:p>
          <a:p>
            <a:pPr algn="l"/>
            <a:r>
              <a:rPr lang="en-US" sz="1800" b="1" dirty="0">
                <a:latin typeface="Courier New" pitchFamily="49" charset="0"/>
              </a:rPr>
              <a:t>host: localhost:8080</a:t>
            </a:r>
          </a:p>
          <a:p>
            <a:pPr algn="l"/>
            <a:r>
              <a:rPr lang="en-US" sz="1800" b="1" dirty="0">
                <a:latin typeface="Courier New" pitchFamily="49" charset="0"/>
                <a:cs typeface="Courier New" pitchFamily="49" charset="0"/>
              </a:rPr>
              <a:t>content-length: 37</a:t>
            </a:r>
          </a:p>
          <a:p>
            <a:pPr algn="l"/>
            <a:r>
              <a:rPr lang="en-US" sz="1800" b="1" dirty="0">
                <a:latin typeface="Courier New" pitchFamily="49" charset="0"/>
                <a:cs typeface="Courier New" pitchFamily="49" charset="0"/>
              </a:rPr>
              <a:t>connection: Keep-Alive</a:t>
            </a:r>
          </a:p>
          <a:p>
            <a:pPr algn="l"/>
            <a:r>
              <a:rPr lang="en-US" sz="1800" b="1" dirty="0">
                <a:latin typeface="Courier New" pitchFamily="49" charset="0"/>
                <a:cs typeface="Courier New" pitchFamily="49" charset="0"/>
              </a:rPr>
              <a:t>cache-control: no-cache</a:t>
            </a:r>
          </a:p>
          <a:p>
            <a:pPr algn="l"/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800" b="1" dirty="0">
                <a:latin typeface="Courier New" pitchFamily="49" charset="0"/>
                <a:cs typeface="Courier New" pitchFamily="49" charset="0"/>
              </a:rPr>
              <a:t>name=007&amp;mission=deep%20dark%20secret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52400" y="1295400"/>
            <a:ext cx="8153400" cy="4495800"/>
            <a:chOff x="96" y="816"/>
            <a:chExt cx="5136" cy="2832"/>
          </a:xfrm>
        </p:grpSpPr>
        <p:sp>
          <p:nvSpPr>
            <p:cNvPr id="37896" name="Rectangle 4"/>
            <p:cNvSpPr>
              <a:spLocks noChangeArrowheads="1"/>
            </p:cNvSpPr>
            <p:nvPr/>
          </p:nvSpPr>
          <p:spPr bwMode="auto">
            <a:xfrm>
              <a:off x="192" y="1008"/>
              <a:ext cx="384" cy="192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7897" name="Rectangle 5"/>
            <p:cNvSpPr>
              <a:spLocks noChangeArrowheads="1"/>
            </p:cNvSpPr>
            <p:nvPr/>
          </p:nvSpPr>
          <p:spPr bwMode="auto">
            <a:xfrm>
              <a:off x="1488" y="1008"/>
              <a:ext cx="672" cy="192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7898" name="Rectangle 6"/>
            <p:cNvSpPr>
              <a:spLocks noChangeArrowheads="1"/>
            </p:cNvSpPr>
            <p:nvPr/>
          </p:nvSpPr>
          <p:spPr bwMode="auto">
            <a:xfrm>
              <a:off x="624" y="1008"/>
              <a:ext cx="816" cy="192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7899" name="Rectangle 7"/>
            <p:cNvSpPr>
              <a:spLocks noChangeArrowheads="1"/>
            </p:cNvSpPr>
            <p:nvPr/>
          </p:nvSpPr>
          <p:spPr bwMode="auto">
            <a:xfrm>
              <a:off x="192" y="1200"/>
              <a:ext cx="5040" cy="2112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7900" name="Rectangle 8"/>
            <p:cNvSpPr>
              <a:spLocks noChangeArrowheads="1"/>
            </p:cNvSpPr>
            <p:nvPr/>
          </p:nvSpPr>
          <p:spPr bwMode="auto">
            <a:xfrm>
              <a:off x="192" y="3408"/>
              <a:ext cx="3216" cy="240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7901" name="Text Box 9"/>
            <p:cNvSpPr txBox="1">
              <a:spLocks noChangeArrowheads="1"/>
            </p:cNvSpPr>
            <p:nvPr/>
          </p:nvSpPr>
          <p:spPr bwMode="auto">
            <a:xfrm>
              <a:off x="96" y="816"/>
              <a:ext cx="561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accent2"/>
                  </a:solidFill>
                </a:rPr>
                <a:t>method</a:t>
              </a:r>
            </a:p>
          </p:txBody>
        </p:sp>
        <p:sp>
          <p:nvSpPr>
            <p:cNvPr id="37902" name="Text Box 10"/>
            <p:cNvSpPr txBox="1">
              <a:spLocks noChangeArrowheads="1"/>
            </p:cNvSpPr>
            <p:nvPr/>
          </p:nvSpPr>
          <p:spPr bwMode="auto">
            <a:xfrm>
              <a:off x="584" y="816"/>
              <a:ext cx="85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accent2"/>
                  </a:solidFill>
                </a:rPr>
                <a:t>request URI</a:t>
              </a:r>
            </a:p>
          </p:txBody>
        </p:sp>
        <p:sp>
          <p:nvSpPr>
            <p:cNvPr id="37903" name="Text Box 11"/>
            <p:cNvSpPr txBox="1">
              <a:spLocks noChangeArrowheads="1"/>
            </p:cNvSpPr>
            <p:nvPr/>
          </p:nvSpPr>
          <p:spPr bwMode="auto">
            <a:xfrm>
              <a:off x="1514" y="816"/>
              <a:ext cx="608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accent2"/>
                  </a:solidFill>
                </a:rPr>
                <a:t>protocol</a:t>
              </a:r>
            </a:p>
          </p:txBody>
        </p:sp>
        <p:sp>
          <p:nvSpPr>
            <p:cNvPr id="37904" name="Text Box 12"/>
            <p:cNvSpPr txBox="1">
              <a:spLocks noChangeArrowheads="1"/>
            </p:cNvSpPr>
            <p:nvPr/>
          </p:nvSpPr>
          <p:spPr bwMode="auto">
            <a:xfrm>
              <a:off x="4159" y="1008"/>
              <a:ext cx="59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accent2"/>
                  </a:solidFill>
                </a:rPr>
                <a:t>headers</a:t>
              </a:r>
            </a:p>
          </p:txBody>
        </p:sp>
        <p:sp>
          <p:nvSpPr>
            <p:cNvPr id="37905" name="Text Box 13"/>
            <p:cNvSpPr txBox="1">
              <a:spLocks noChangeArrowheads="1"/>
            </p:cNvSpPr>
            <p:nvPr/>
          </p:nvSpPr>
          <p:spPr bwMode="auto">
            <a:xfrm>
              <a:off x="3402" y="3408"/>
              <a:ext cx="57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accent2"/>
                  </a:solidFill>
                </a:rPr>
                <a:t>content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86E7ACF-305E-47C2-ACFE-B569544858B3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88FCA-A447-46C9-8828-0B6B20EB8D04}" type="slidenum">
              <a:rPr lang="en-US"/>
              <a:pPr/>
              <a:t>6</a:t>
            </a:fld>
            <a:endParaRPr lang="en-US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pPr eaLnBrk="1" hangingPunct="1"/>
            <a:r>
              <a:rPr lang="en-US" smtClean="0"/>
              <a:t>Anatomy of an HTTP response</a:t>
            </a:r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228600" y="1676400"/>
            <a:ext cx="8458200" cy="4572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800" b="1">
                <a:latin typeface="Courier New" pitchFamily="49" charset="0"/>
              </a:rPr>
              <a:t>HTTP/1.1 200 OK</a:t>
            </a:r>
          </a:p>
          <a:p>
            <a:pPr algn="l"/>
            <a:r>
              <a:rPr lang="en-US" sz="1800" b="1">
                <a:latin typeface="Courier New" pitchFamily="49" charset="0"/>
                <a:cs typeface="Courier New" pitchFamily="49" charset="0"/>
              </a:rPr>
              <a:t>X-Powered-By: Servlet/2.5</a:t>
            </a:r>
          </a:p>
          <a:p>
            <a:pPr algn="l"/>
            <a:r>
              <a:rPr lang="en-US" sz="1800" b="1">
                <a:latin typeface="Courier New" pitchFamily="49" charset="0"/>
                <a:cs typeface="Courier New" pitchFamily="49" charset="0"/>
              </a:rPr>
              <a:t>Content-Type: text/xml;charset=utf-8</a:t>
            </a:r>
          </a:p>
          <a:p>
            <a:pPr algn="l"/>
            <a:r>
              <a:rPr lang="en-US" sz="1800" b="1">
                <a:latin typeface="Courier New" pitchFamily="49" charset="0"/>
                <a:cs typeface="Courier New" pitchFamily="49" charset="0"/>
              </a:rPr>
              <a:t>Content-Length: 57</a:t>
            </a:r>
          </a:p>
          <a:p>
            <a:pPr algn="l"/>
            <a:r>
              <a:rPr lang="en-US" sz="1800" b="1">
                <a:latin typeface="Courier New" pitchFamily="49" charset="0"/>
                <a:cs typeface="Courier New" pitchFamily="49" charset="0"/>
              </a:rPr>
              <a:t>Date: Sun, 16 Sep 2007 17:55:54 GMT</a:t>
            </a:r>
          </a:p>
          <a:p>
            <a:pPr algn="l"/>
            <a:r>
              <a:rPr lang="en-US" sz="1800" b="1">
                <a:latin typeface="Courier New" pitchFamily="49" charset="0"/>
                <a:cs typeface="Courier New" pitchFamily="49" charset="0"/>
              </a:rPr>
              <a:t>Server: Sun Java System Application Server Platform Edition 9.0_01</a:t>
            </a:r>
          </a:p>
          <a:p>
            <a:pPr algn="l"/>
            <a:endParaRPr lang="en-US" sz="1800" b="1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800" b="1">
                <a:latin typeface="Courier New" pitchFamily="49" charset="0"/>
                <a:cs typeface="Courier New" pitchFamily="49" charset="0"/>
              </a:rPr>
              <a:t>&lt;greeting&gt;Hello, 007. You made a POST request.&lt;/greeting&gt;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304800" y="1143000"/>
            <a:ext cx="8153400" cy="3460750"/>
            <a:chOff x="192" y="720"/>
            <a:chExt cx="5136" cy="2180"/>
          </a:xfrm>
        </p:grpSpPr>
        <p:sp>
          <p:nvSpPr>
            <p:cNvPr id="39944" name="Rectangle 5"/>
            <p:cNvSpPr>
              <a:spLocks noChangeArrowheads="1"/>
            </p:cNvSpPr>
            <p:nvPr/>
          </p:nvSpPr>
          <p:spPr bwMode="auto">
            <a:xfrm>
              <a:off x="192" y="1056"/>
              <a:ext cx="720" cy="192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45" name="Rectangle 7"/>
            <p:cNvSpPr>
              <a:spLocks noChangeArrowheads="1"/>
            </p:cNvSpPr>
            <p:nvPr/>
          </p:nvSpPr>
          <p:spPr bwMode="auto">
            <a:xfrm>
              <a:off x="1296" y="1056"/>
              <a:ext cx="240" cy="192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46" name="Rectangle 8"/>
            <p:cNvSpPr>
              <a:spLocks noChangeArrowheads="1"/>
            </p:cNvSpPr>
            <p:nvPr/>
          </p:nvSpPr>
          <p:spPr bwMode="auto">
            <a:xfrm>
              <a:off x="192" y="1248"/>
              <a:ext cx="5136" cy="1104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47" name="Rectangle 9"/>
            <p:cNvSpPr>
              <a:spLocks noChangeArrowheads="1"/>
            </p:cNvSpPr>
            <p:nvPr/>
          </p:nvSpPr>
          <p:spPr bwMode="auto">
            <a:xfrm>
              <a:off x="192" y="2448"/>
              <a:ext cx="5040" cy="240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48" name="Text Box 10"/>
            <p:cNvSpPr txBox="1">
              <a:spLocks noChangeArrowheads="1"/>
            </p:cNvSpPr>
            <p:nvPr/>
          </p:nvSpPr>
          <p:spPr bwMode="auto">
            <a:xfrm>
              <a:off x="240" y="864"/>
              <a:ext cx="608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accent2"/>
                  </a:solidFill>
                </a:rPr>
                <a:t>protocol</a:t>
              </a:r>
            </a:p>
          </p:txBody>
        </p:sp>
        <p:sp>
          <p:nvSpPr>
            <p:cNvPr id="39949" name="Text Box 11"/>
            <p:cNvSpPr txBox="1">
              <a:spLocks noChangeArrowheads="1"/>
            </p:cNvSpPr>
            <p:nvPr/>
          </p:nvSpPr>
          <p:spPr bwMode="auto">
            <a:xfrm>
              <a:off x="841" y="720"/>
              <a:ext cx="551" cy="33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solidFill>
                    <a:schemeClr val="accent2"/>
                  </a:solidFill>
                </a:rPr>
                <a:t>status</a:t>
              </a:r>
            </a:p>
            <a:p>
              <a:r>
                <a:rPr lang="en-US" sz="1600">
                  <a:solidFill>
                    <a:schemeClr val="accent2"/>
                  </a:solidFill>
                </a:rPr>
                <a:t>code</a:t>
              </a:r>
            </a:p>
          </p:txBody>
        </p:sp>
        <p:sp>
          <p:nvSpPr>
            <p:cNvPr id="39950" name="Text Box 13"/>
            <p:cNvSpPr txBox="1">
              <a:spLocks noChangeArrowheads="1"/>
            </p:cNvSpPr>
            <p:nvPr/>
          </p:nvSpPr>
          <p:spPr bwMode="auto">
            <a:xfrm>
              <a:off x="4159" y="1056"/>
              <a:ext cx="59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accent2"/>
                  </a:solidFill>
                </a:rPr>
                <a:t>headers</a:t>
              </a:r>
            </a:p>
          </p:txBody>
        </p:sp>
        <p:sp>
          <p:nvSpPr>
            <p:cNvPr id="39951" name="Text Box 14"/>
            <p:cNvSpPr txBox="1">
              <a:spLocks noChangeArrowheads="1"/>
            </p:cNvSpPr>
            <p:nvPr/>
          </p:nvSpPr>
          <p:spPr bwMode="auto">
            <a:xfrm>
              <a:off x="4159" y="2688"/>
              <a:ext cx="573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accent2"/>
                  </a:solidFill>
                </a:rPr>
                <a:t>content</a:t>
              </a:r>
            </a:p>
          </p:txBody>
        </p:sp>
        <p:sp>
          <p:nvSpPr>
            <p:cNvPr id="39952" name="Rectangle 17"/>
            <p:cNvSpPr>
              <a:spLocks noChangeArrowheads="1"/>
            </p:cNvSpPr>
            <p:nvPr/>
          </p:nvSpPr>
          <p:spPr bwMode="auto">
            <a:xfrm>
              <a:off x="960" y="1056"/>
              <a:ext cx="288" cy="192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53" name="Text Box 18"/>
            <p:cNvSpPr txBox="1">
              <a:spLocks noChangeArrowheads="1"/>
            </p:cNvSpPr>
            <p:nvPr/>
          </p:nvSpPr>
          <p:spPr bwMode="auto">
            <a:xfrm>
              <a:off x="1353" y="864"/>
              <a:ext cx="950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accent2"/>
                  </a:solidFill>
                </a:rPr>
                <a:t>reason phrase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FC14C2E-A42A-4934-8562-DC409C1AF130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C56F02-42AD-4989-B1CA-AAF320CEB48D}" type="slidenum">
              <a:rPr lang="en-US"/>
              <a:pPr/>
              <a:t>7</a:t>
            </a:fld>
            <a:endParaRPr lang="en-US"/>
          </a:p>
        </p:txBody>
      </p:sp>
      <p:pic>
        <p:nvPicPr>
          <p:cNvPr id="40965" name="Picture 1028" descr="C:\Documents and Settings\Compaq_Owner\My Documents\655\2007-2-f07\images\OpeningURLinJav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8763"/>
            <a:ext cx="7467600" cy="640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6" name="Rectangle 1026"/>
          <p:cNvSpPr>
            <a:spLocks noGrp="1" noChangeArrowheads="1"/>
          </p:cNvSpPr>
          <p:nvPr>
            <p:ph type="title"/>
          </p:nvPr>
        </p:nvSpPr>
        <p:spPr>
          <a:xfrm rot="16200000">
            <a:off x="5562600" y="3048000"/>
            <a:ext cx="6324600" cy="5334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200" dirty="0" smtClean="0">
                <a:solidFill>
                  <a:srgbClr val="C00000"/>
                </a:solidFill>
              </a:rPr>
              <a:t>Making an HTTP request in Java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EC88AA7-1805-4173-AA20-40912B987747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9A012-6C3F-40A8-81E2-E50D7264DF3B}" type="slidenum">
              <a:rPr lang="en-US"/>
              <a:pPr/>
              <a:t>8</a:t>
            </a:fld>
            <a:endParaRPr 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5029200" cy="6096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600" smtClean="0"/>
              <a:t>Server side: HttpServlet</a:t>
            </a:r>
          </a:p>
        </p:txBody>
      </p:sp>
      <p:pic>
        <p:nvPicPr>
          <p:cNvPr id="41990" name="Picture 4" descr="C:\Documents and Settings\Compaq_Owner\My Documents\655\2007-2-f07\images\HttpServletExamp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814388"/>
            <a:ext cx="8153400" cy="551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1E1D379-5828-4E26-B78D-6944CF7F6BF2}" type="datetime1">
              <a:rPr lang="en-US"/>
              <a:pPr/>
              <a:t>5/12/2011</a:t>
            </a:fld>
            <a:endParaRPr lang="en-US"/>
          </a:p>
        </p:txBody>
      </p:sp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Distributed Systems - COMP 655</a:t>
            </a:r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BDEBE2-2126-4698-A36E-EEC3E0C6DBB4}" type="slidenum">
              <a:rPr lang="en-US"/>
              <a:pPr/>
              <a:t>9</a:t>
            </a:fld>
            <a:endParaRPr lang="en-US"/>
          </a:p>
        </p:txBody>
      </p:sp>
      <p:sp>
        <p:nvSpPr>
          <p:cNvPr id="4301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C00000"/>
                </a:solidFill>
              </a:rPr>
              <a:t>Servlet</a:t>
            </a:r>
            <a:r>
              <a:rPr lang="en-US" dirty="0" smtClean="0">
                <a:solidFill>
                  <a:srgbClr val="C00000"/>
                </a:solidFill>
              </a:rPr>
              <a:t> container</a:t>
            </a:r>
          </a:p>
        </p:txBody>
      </p:sp>
      <p:sp>
        <p:nvSpPr>
          <p:cNvPr id="43014" name="Rectangle 1027"/>
          <p:cNvSpPr>
            <a:spLocks noChangeArrowheads="1"/>
          </p:cNvSpPr>
          <p:nvPr/>
        </p:nvSpPr>
        <p:spPr bwMode="auto">
          <a:xfrm>
            <a:off x="838200" y="2951163"/>
            <a:ext cx="8731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client</a:t>
            </a:r>
          </a:p>
        </p:txBody>
      </p:sp>
      <p:sp>
        <p:nvSpPr>
          <p:cNvPr id="43015" name="Rectangle 1028"/>
          <p:cNvSpPr>
            <a:spLocks noChangeArrowheads="1"/>
          </p:cNvSpPr>
          <p:nvPr/>
        </p:nvSpPr>
        <p:spPr bwMode="auto">
          <a:xfrm>
            <a:off x="3048000" y="1600200"/>
            <a:ext cx="5334000" cy="3124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b"/>
          <a:lstStyle/>
          <a:p>
            <a:pPr algn="l"/>
            <a:r>
              <a:rPr lang="en-US"/>
              <a:t>Container (Tomcat, Glassfish,</a:t>
            </a:r>
          </a:p>
          <a:p>
            <a:pPr algn="l"/>
            <a:r>
              <a:rPr lang="en-US"/>
              <a:t>WebLogic, WebSphere, etc)</a:t>
            </a:r>
          </a:p>
        </p:txBody>
      </p:sp>
      <p:sp>
        <p:nvSpPr>
          <p:cNvPr id="43016" name="Rectangle 1029"/>
          <p:cNvSpPr>
            <a:spLocks noChangeArrowheads="1"/>
          </p:cNvSpPr>
          <p:nvPr/>
        </p:nvSpPr>
        <p:spPr bwMode="auto">
          <a:xfrm>
            <a:off x="6019800" y="1905000"/>
            <a:ext cx="2133600" cy="1905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b"/>
          <a:lstStyle/>
          <a:p>
            <a:r>
              <a:rPr lang="en-US"/>
              <a:t>your Servlet</a:t>
            </a:r>
          </a:p>
        </p:txBody>
      </p:sp>
      <p:sp>
        <p:nvSpPr>
          <p:cNvPr id="43017" name="AutoShape 1030"/>
          <p:cNvSpPr>
            <a:spLocks noChangeArrowheads="1"/>
          </p:cNvSpPr>
          <p:nvPr/>
        </p:nvSpPr>
        <p:spPr bwMode="auto">
          <a:xfrm>
            <a:off x="6019800" y="5105400"/>
            <a:ext cx="884238" cy="1069975"/>
          </a:xfrm>
          <a:prstGeom prst="can">
            <a:avLst>
              <a:gd name="adj" fmla="val 30251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/>
              <a:t>DB</a:t>
            </a:r>
          </a:p>
        </p:txBody>
      </p:sp>
      <p:sp>
        <p:nvSpPr>
          <p:cNvPr id="43018" name="Rectangle 1031"/>
          <p:cNvSpPr>
            <a:spLocks noChangeArrowheads="1"/>
          </p:cNvSpPr>
          <p:nvPr/>
        </p:nvSpPr>
        <p:spPr bwMode="auto">
          <a:xfrm>
            <a:off x="6248400" y="2057400"/>
            <a:ext cx="1676400" cy="838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/>
              <a:t>Servlet</a:t>
            </a:r>
          </a:p>
          <a:p>
            <a:pPr algn="l"/>
            <a:r>
              <a:rPr lang="en-US"/>
              <a:t>base class</a:t>
            </a:r>
          </a:p>
        </p:txBody>
      </p:sp>
      <p:sp>
        <p:nvSpPr>
          <p:cNvPr id="43019" name="Rectangle 1032"/>
          <p:cNvSpPr>
            <a:spLocks noChangeArrowheads="1"/>
          </p:cNvSpPr>
          <p:nvPr/>
        </p:nvSpPr>
        <p:spPr bwMode="auto">
          <a:xfrm>
            <a:off x="4035425" y="2320925"/>
            <a:ext cx="1117600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request</a:t>
            </a:r>
          </a:p>
        </p:txBody>
      </p:sp>
      <p:sp>
        <p:nvSpPr>
          <p:cNvPr id="43020" name="Rectangle 1033"/>
          <p:cNvSpPr>
            <a:spLocks noChangeArrowheads="1"/>
          </p:cNvSpPr>
          <p:nvPr/>
        </p:nvSpPr>
        <p:spPr bwMode="auto">
          <a:xfrm>
            <a:off x="3962400" y="3159125"/>
            <a:ext cx="1262063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response</a:t>
            </a:r>
          </a:p>
        </p:txBody>
      </p:sp>
      <p:cxnSp>
        <p:nvCxnSpPr>
          <p:cNvPr id="43021" name="AutoShape 1034"/>
          <p:cNvCxnSpPr>
            <a:cxnSpLocks noChangeShapeType="1"/>
            <a:stCxn id="43014" idx="3"/>
            <a:endCxn id="43015" idx="1"/>
          </p:cNvCxnSpPr>
          <p:nvPr/>
        </p:nvCxnSpPr>
        <p:spPr bwMode="auto">
          <a:xfrm>
            <a:off x="1724025" y="3162300"/>
            <a:ext cx="13112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3022" name="AutoShape 1035"/>
          <p:cNvCxnSpPr>
            <a:cxnSpLocks noChangeShapeType="1"/>
            <a:stCxn id="43015" idx="1"/>
            <a:endCxn id="43019" idx="1"/>
          </p:cNvCxnSpPr>
          <p:nvPr/>
        </p:nvCxnSpPr>
        <p:spPr bwMode="auto">
          <a:xfrm flipV="1">
            <a:off x="3035300" y="2532063"/>
            <a:ext cx="987425" cy="630237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43023" name="AutoShape 1036"/>
          <p:cNvCxnSpPr>
            <a:cxnSpLocks noChangeShapeType="1"/>
            <a:stCxn id="43019" idx="3"/>
            <a:endCxn id="43016" idx="1"/>
          </p:cNvCxnSpPr>
          <p:nvPr/>
        </p:nvCxnSpPr>
        <p:spPr bwMode="auto">
          <a:xfrm>
            <a:off x="5165725" y="2532063"/>
            <a:ext cx="841375" cy="325437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43024" name="AutoShape 1037"/>
          <p:cNvCxnSpPr>
            <a:cxnSpLocks noChangeShapeType="1"/>
            <a:stCxn id="43016" idx="1"/>
            <a:endCxn id="43020" idx="3"/>
          </p:cNvCxnSpPr>
          <p:nvPr/>
        </p:nvCxnSpPr>
        <p:spPr bwMode="auto">
          <a:xfrm flipH="1">
            <a:off x="5237163" y="2857500"/>
            <a:ext cx="769937" cy="512763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43025" name="AutoShape 1038"/>
          <p:cNvCxnSpPr>
            <a:cxnSpLocks noChangeShapeType="1"/>
            <a:stCxn id="43020" idx="1"/>
            <a:endCxn id="43015" idx="1"/>
          </p:cNvCxnSpPr>
          <p:nvPr/>
        </p:nvCxnSpPr>
        <p:spPr bwMode="auto">
          <a:xfrm flipH="1" flipV="1">
            <a:off x="3035300" y="3162300"/>
            <a:ext cx="914400" cy="207963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43026" name="AutoShape 1039"/>
          <p:cNvCxnSpPr>
            <a:cxnSpLocks noChangeShapeType="1"/>
            <a:stCxn id="43016" idx="2"/>
            <a:endCxn id="43017" idx="1"/>
          </p:cNvCxnSpPr>
          <p:nvPr/>
        </p:nvCxnSpPr>
        <p:spPr bwMode="auto">
          <a:xfrm flipH="1">
            <a:off x="6462713" y="3822700"/>
            <a:ext cx="623887" cy="1270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3027" name="Rectangle 1040"/>
          <p:cNvSpPr>
            <a:spLocks noChangeArrowheads="1"/>
          </p:cNvSpPr>
          <p:nvPr/>
        </p:nvSpPr>
        <p:spPr bwMode="auto">
          <a:xfrm>
            <a:off x="7239000" y="5410200"/>
            <a:ext cx="1303338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whatever</a:t>
            </a:r>
          </a:p>
        </p:txBody>
      </p:sp>
      <p:cxnSp>
        <p:nvCxnSpPr>
          <p:cNvPr id="43028" name="AutoShape 1041"/>
          <p:cNvCxnSpPr>
            <a:cxnSpLocks noChangeShapeType="1"/>
            <a:stCxn id="43016" idx="2"/>
            <a:endCxn id="43027" idx="0"/>
          </p:cNvCxnSpPr>
          <p:nvPr/>
        </p:nvCxnSpPr>
        <p:spPr bwMode="auto">
          <a:xfrm>
            <a:off x="7086600" y="3822700"/>
            <a:ext cx="804863" cy="1574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1383</Words>
  <Application>Microsoft Office PowerPoint</Application>
  <PresentationFormat>On-screen Show (4:3)</PresentationFormat>
  <Paragraphs>448</Paragraphs>
  <Slides>41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COMP 655: Distributed/Operating Systems</vt:lpstr>
      <vt:lpstr>Agenda</vt:lpstr>
      <vt:lpstr>http</vt:lpstr>
      <vt:lpstr>Steps in an HTTP interaction</vt:lpstr>
      <vt:lpstr>Anatomy of an HTTP request</vt:lpstr>
      <vt:lpstr>Anatomy of an HTTP response</vt:lpstr>
      <vt:lpstr>Making an HTTP request in Java</vt:lpstr>
      <vt:lpstr>Server side: HttpServlet</vt:lpstr>
      <vt:lpstr>Servlet container</vt:lpstr>
      <vt:lpstr>Smudging the transparency …</vt:lpstr>
      <vt:lpstr>Network-unfriendly code …</vt:lpstr>
      <vt:lpstr>Network-unfriendly</vt:lpstr>
      <vt:lpstr>A more network-friendly way</vt:lpstr>
      <vt:lpstr>Using Remote Façade + DTO</vt:lpstr>
      <vt:lpstr>Using Remote Façade + DTO</vt:lpstr>
      <vt:lpstr>Remote Façade + DTO code (flavor)</vt:lpstr>
      <vt:lpstr>Remote Façade + DTO consequences</vt:lpstr>
      <vt:lpstr>Remote façade + DTO (refactored)</vt:lpstr>
      <vt:lpstr>RMI is usually synchronous</vt:lpstr>
      <vt:lpstr>Asynchronous RPC (1)</vt:lpstr>
      <vt:lpstr>Asynchronous RPC (2)</vt:lpstr>
      <vt:lpstr>Communication essentials</vt:lpstr>
      <vt:lpstr>Looser coupling</vt:lpstr>
      <vt:lpstr>General Architecture of a Message-Queuing System (1)</vt:lpstr>
      <vt:lpstr>Message-Queuing Primitives</vt:lpstr>
      <vt:lpstr>Consumer message queuing: email</vt:lpstr>
      <vt:lpstr>Example: IBM MQSeries (WebSphere MQ)</vt:lpstr>
      <vt:lpstr>Message Brokers</vt:lpstr>
      <vt:lpstr>Middleware communication summary</vt:lpstr>
      <vt:lpstr>Bonus material</vt:lpstr>
      <vt:lpstr>Implementing a Java RMI server and client</vt:lpstr>
      <vt:lpstr>1. Define the Interface</vt:lpstr>
      <vt:lpstr>2. Implement the interface</vt:lpstr>
      <vt:lpstr>2. Implement the interface, con’t</vt:lpstr>
      <vt:lpstr>3. Include in an application</vt:lpstr>
      <vt:lpstr>6. Start RMI Registry</vt:lpstr>
      <vt:lpstr>Implementation continued</vt:lpstr>
      <vt:lpstr>8,9. Name the server</vt:lpstr>
      <vt:lpstr>10. Write a client</vt:lpstr>
      <vt:lpstr>11. Run</vt:lpstr>
      <vt:lpstr>RMI Resources</vt:lpstr>
    </vt:vector>
  </TitlesOfParts>
  <Company>Franklin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655: Distributed/Operating Systems</dc:title>
  <dc:creator>Franklin University</dc:creator>
  <cp:lastModifiedBy>Franklin University</cp:lastModifiedBy>
  <cp:revision>35</cp:revision>
  <dcterms:created xsi:type="dcterms:W3CDTF">2011-05-05T18:41:56Z</dcterms:created>
  <dcterms:modified xsi:type="dcterms:W3CDTF">2011-05-12T20:44:06Z</dcterms:modified>
</cp:coreProperties>
</file>