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90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9" r:id="rId31"/>
    <p:sldId id="298" r:id="rId32"/>
    <p:sldId id="291" r:id="rId33"/>
    <p:sldId id="292" r:id="rId34"/>
    <p:sldId id="293" r:id="rId35"/>
    <p:sldId id="296" r:id="rId36"/>
    <p:sldId id="297" r:id="rId37"/>
    <p:sldId id="295" r:id="rId38"/>
    <p:sldId id="30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15AC1-85FE-494A-9A50-EB897EE44E17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E258E-DE84-4716-8783-62FE9376D8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BC81-7B02-46AB-B1D7-FBA8AF65129A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27149-CE12-4E18-B48C-8ECBB0DF5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q.com/articles/tilkov-rest-doubts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presentational_State_Transfer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ee/5/tutorial/doc/bnazg.html" TargetMode="External"/><Relationship Id="rId2" Type="http://schemas.openxmlformats.org/officeDocument/2006/relationships/hyperlink" Target="http://olinkserver.franklin.edu/search~S0?/XRESTful+Java+with+JAX-RS&amp;SORT=A/XRESTful+Java+with+JAX-RS&amp;SORT=A&amp;SUBKEY=RESTful%20Java%20with%20JAX-RS/1,1,1,B/l856~b1250976&amp;FF=XRESTful+Java+with+JAX-RS&amp;SORT=AZ&amp;1,1,,1,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Supplement: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err="1" smtClean="0">
                <a:solidFill>
                  <a:srgbClr val="C00000"/>
                </a:solidFill>
              </a:rPr>
              <a:t>RESTful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Web service and JAX-RS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19200" y="4419600"/>
            <a:ext cx="6858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Summer 2011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Chunbo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 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 to Resource Thinking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SQL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 Verb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 (POST)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Query Metadata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Systables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37" name="TextBox 4"/>
          <p:cNvSpPr txBox="1">
            <a:spLocks noChangeArrowheads="1"/>
          </p:cNvSpPr>
          <p:nvPr/>
        </p:nvSpPr>
        <p:spPr bwMode="auto">
          <a:xfrm>
            <a:off x="533400" y="4038600"/>
            <a:ext cx="8229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FROM CUSTOMERS WHERE ID=567</a:t>
            </a:r>
          </a:p>
        </p:txBody>
      </p:sp>
      <p:sp>
        <p:nvSpPr>
          <p:cNvPr id="21538" name="TextBox 5"/>
          <p:cNvSpPr txBox="1">
            <a:spLocks noChangeArrowheads="1"/>
          </p:cNvSpPr>
          <p:nvPr/>
        </p:nvSpPr>
        <p:spPr bwMode="auto">
          <a:xfrm>
            <a:off x="457200" y="3581400"/>
            <a:ext cx="728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400"/>
              <a:t>SQL</a:t>
            </a:r>
          </a:p>
        </p:txBody>
      </p:sp>
      <p:sp>
        <p:nvSpPr>
          <p:cNvPr id="21539" name="TextBox 6"/>
          <p:cNvSpPr txBox="1">
            <a:spLocks noChangeArrowheads="1"/>
          </p:cNvSpPr>
          <p:nvPr/>
        </p:nvSpPr>
        <p:spPr bwMode="auto">
          <a:xfrm>
            <a:off x="533400" y="5105400"/>
            <a:ext cx="8229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http://example.com/customers/567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</a:t>
            </a:r>
          </a:p>
        </p:txBody>
      </p:sp>
      <p:sp>
        <p:nvSpPr>
          <p:cNvPr id="21540" name="TextBox 7"/>
          <p:cNvSpPr txBox="1">
            <a:spLocks noChangeArrowheads="1"/>
          </p:cNvSpPr>
          <p:nvPr/>
        </p:nvSpPr>
        <p:spPr bwMode="auto">
          <a:xfrm>
            <a:off x="457200" y="4648200"/>
            <a:ext cx="90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400"/>
              <a:t>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 as operations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 of an operation can be considered a resource</a:t>
            </a:r>
          </a:p>
          <a:p>
            <a:r>
              <a:rPr lang="en-US" dirty="0" smtClean="0"/>
              <a:t>Operations should be idempotent</a:t>
            </a:r>
          </a:p>
          <a:p>
            <a:pPr lvl="1"/>
            <a:r>
              <a:rPr lang="en-US" dirty="0" smtClean="0"/>
              <a:t>Executing them multiple times should have no adverse effect</a:t>
            </a:r>
          </a:p>
          <a:p>
            <a:r>
              <a:rPr lang="en-US" dirty="0" smtClean="0"/>
              <a:t>GET should have no lasting effect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457200" y="6019800"/>
            <a:ext cx="8229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http://example.com/calculateShipping?from=“Redmond”&amp;to=“NYC”</a:t>
            </a:r>
          </a:p>
          <a:p>
            <a:pPr rtl="1"/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304800" y="5562600"/>
            <a:ext cx="90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400" dirty="0"/>
              <a:t>REST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533400" y="5105400"/>
            <a:ext cx="8229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result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CalculateShipping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(“Redmond”, “NYC”);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57200" y="4648200"/>
            <a:ext cx="654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en-US" sz="2400" dirty="0"/>
              <a:t>API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 Negotiation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Allow the client to ask for what they want</a:t>
            </a:r>
          </a:p>
          <a:p>
            <a:r>
              <a:rPr lang="en-US" smtClean="0"/>
              <a:t>“I want XML”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“I want JSON”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“I want …” (HTML, CSV, etc.)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762000" y="2576513"/>
            <a:ext cx="4494213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 /customers/1234 HTTP/1.1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Host: example.com 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Accept: text/xml </a:t>
            </a: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762000" y="4306888"/>
            <a:ext cx="4494213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 /customers/1234 HTTP/1.1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Host: example.com 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Accept: text/json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Communicate Statelessly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Stateless means that every HTTP request happens in complete isolation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Application State</a:t>
            </a:r>
            <a:r>
              <a:rPr lang="en-US" dirty="0" smtClean="0"/>
              <a:t> lives on the Client</a:t>
            </a:r>
          </a:p>
          <a:p>
            <a:pPr lvl="1"/>
            <a:r>
              <a:rPr lang="en-US" dirty="0" smtClean="0"/>
              <a:t>Everything that is needed to complete the request must be included in the request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Resource State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lives on the server</a:t>
            </a:r>
          </a:p>
          <a:p>
            <a:pPr lvl="1"/>
            <a:r>
              <a:rPr lang="en-US" dirty="0" smtClean="0"/>
              <a:t>Addressable resources are kept in durable storage</a:t>
            </a:r>
          </a:p>
          <a:p>
            <a:pPr lvl="1"/>
            <a:r>
              <a:rPr lang="en-US" dirty="0" smtClean="0"/>
              <a:t>May be cached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 GET</a:t>
            </a:r>
            <a:endParaRPr lang="en-US" dirty="0"/>
          </a:p>
        </p:txBody>
      </p:sp>
      <p:sp>
        <p:nvSpPr>
          <p:cNvPr id="25603" name="Text Placeholder 4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2197101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“Remember that GET is supposed to be a “safe” operation, i.e. the client does not accept any obligations (such as paying you for your services) or assume any responsibility, when all it does is follow a link by issuing a GET.”</a:t>
            </a:r>
          </a:p>
          <a:p>
            <a:pPr algn="r"/>
            <a:r>
              <a:rPr lang="en-US" dirty="0" smtClean="0"/>
              <a:t>-Stefan </a:t>
            </a:r>
            <a:r>
              <a:rPr lang="en-US" dirty="0" err="1" smtClean="0"/>
              <a:t>Tilkov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www.infoq.com/articles/tilkov-rest-doubts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 Orders</a:t>
            </a:r>
          </a:p>
        </p:txBody>
      </p:sp>
      <p:sp>
        <p:nvSpPr>
          <p:cNvPr id="26627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Returns a collection of orders from the database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Security – you can only see orders you are allowed to see</a:t>
            </a:r>
          </a:p>
          <a:p>
            <a:pPr lvl="1"/>
            <a:r>
              <a:rPr lang="en-US" dirty="0" smtClean="0"/>
              <a:t>Paging – stateless requests decide where to start</a:t>
            </a:r>
          </a:p>
          <a:p>
            <a:r>
              <a:rPr lang="en-US" dirty="0" smtClean="0"/>
              <a:t>REST API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914400" y="5334000"/>
            <a:ext cx="6340475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http://example.com/orders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http://example.com/orders?customer=1234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http://example.com/customers/1234/orders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 post</a:t>
            </a:r>
            <a:endParaRPr lang="en-US" dirty="0"/>
          </a:p>
        </p:txBody>
      </p:sp>
      <p:sp>
        <p:nvSpPr>
          <p:cNvPr id="27651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smtClean="0"/>
              <a:t>“You can use it to create resources underneath a parent resource and you can use it to append extra data onto the current state of a resource.”</a:t>
            </a:r>
          </a:p>
          <a:p>
            <a:pPr algn="r"/>
            <a:r>
              <a:rPr lang="en-US" smtClean="0"/>
              <a:t>- RESTful Web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HTTP POST</a:t>
            </a:r>
          </a:p>
        </p:txBody>
      </p:sp>
      <p:sp>
        <p:nvSpPr>
          <p:cNvPr id="2867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POST is ambiguously defined in the HTTP spec</a:t>
            </a:r>
          </a:p>
          <a:p>
            <a:r>
              <a:rPr lang="en-US" dirty="0" smtClean="0"/>
              <a:t>POST is the second most used </a:t>
            </a:r>
            <a:r>
              <a:rPr lang="en-US" dirty="0" err="1" smtClean="0"/>
              <a:t>RESTful</a:t>
            </a:r>
            <a:r>
              <a:rPr lang="en-US" dirty="0" smtClean="0"/>
              <a:t> verb</a:t>
            </a:r>
          </a:p>
          <a:p>
            <a:r>
              <a:rPr lang="en-US" dirty="0" smtClean="0"/>
              <a:t>Often referred to as POST(a) for “Append”</a:t>
            </a:r>
          </a:p>
          <a:p>
            <a:pPr lvl="1"/>
            <a:r>
              <a:rPr lang="en-US" dirty="0" smtClean="0"/>
              <a:t>Posting to a collection means to append to that collection</a:t>
            </a:r>
          </a:p>
          <a:p>
            <a:pPr lvl="1"/>
            <a:r>
              <a:rPr lang="en-US" dirty="0" smtClean="0"/>
              <a:t>Allows the server to determine the ultimate URI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to detect duplicate POST requests?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Use PUT it’s </a:t>
            </a:r>
            <a:r>
              <a:rPr lang="en-US" dirty="0" smtClean="0">
                <a:solidFill>
                  <a:srgbClr val="C00000"/>
                </a:solidFill>
              </a:rPr>
              <a:t>idempotent</a:t>
            </a:r>
            <a:r>
              <a:rPr lang="en-US" dirty="0" smtClean="0"/>
              <a:t> </a:t>
            </a:r>
            <a:r>
              <a:rPr lang="en-US" dirty="0" smtClean="0"/>
              <a:t>by nature</a:t>
            </a:r>
          </a:p>
          <a:p>
            <a:pPr lvl="1"/>
            <a:r>
              <a:rPr lang="en-US" dirty="0" smtClean="0"/>
              <a:t>Schemes involving handshaking of some kind between the client and server</a:t>
            </a:r>
          </a:p>
          <a:p>
            <a:pPr lvl="1"/>
            <a:r>
              <a:rPr lang="en-US" dirty="0" smtClean="0"/>
              <a:t>Client generated identifier for </a:t>
            </a:r>
            <a:r>
              <a:rPr lang="en-US" dirty="0" smtClean="0"/>
              <a:t>POST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 PUT</a:t>
            </a:r>
            <a:endParaRPr lang="en-US" dirty="0"/>
          </a:p>
        </p:txBody>
      </p:sp>
      <p:sp>
        <p:nvSpPr>
          <p:cNvPr id="2969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PUT is an idempotent way to create / update a resource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HTTP PUT</a:t>
            </a:r>
          </a:p>
        </p:txBody>
      </p:sp>
      <p:sp>
        <p:nvSpPr>
          <p:cNvPr id="307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Creates or Updates the resource</a:t>
            </a:r>
          </a:p>
          <a:p>
            <a:pPr lvl="1"/>
            <a:r>
              <a:rPr lang="en-US" smtClean="0"/>
              <a:t>Completely replaces whatever was there before with the new content</a:t>
            </a:r>
          </a:p>
          <a:p>
            <a:r>
              <a:rPr lang="en-US" smtClean="0"/>
              <a:t>Idempotent by design</a:t>
            </a:r>
          </a:p>
          <a:p>
            <a:pPr lvl="1"/>
            <a:r>
              <a:rPr lang="en-US" smtClean="0"/>
              <a:t>Creating or Updating record 123 multiple times should result in the same value</a:t>
            </a:r>
          </a:p>
          <a:p>
            <a:pPr lvl="1"/>
            <a:r>
              <a:rPr lang="en-US" smtClean="0"/>
              <a:t>Do NOT do some kind of relative calculation</a:t>
            </a:r>
          </a:p>
          <a:p>
            <a:endParaRPr 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 cstate="print"/>
          <a:srcRect l="6570" t="57143" r="53279" b="30952"/>
          <a:stretch>
            <a:fillRect/>
          </a:stretch>
        </p:blipFill>
        <p:spPr bwMode="auto">
          <a:xfrm>
            <a:off x="1219200" y="5181600"/>
            <a:ext cx="670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Web service?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software system designed to support interoperable machine-to-machine interaction over a network. It has an interface described in a machine-</a:t>
            </a:r>
            <a:r>
              <a:rPr lang="en-US" dirty="0" err="1" smtClean="0"/>
              <a:t>processable</a:t>
            </a:r>
            <a:r>
              <a:rPr lang="en-US" dirty="0" smtClean="0"/>
              <a:t> format (e.g.. WSDL)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PUT and IDs</a:t>
            </a:r>
          </a:p>
        </p:txBody>
      </p:sp>
      <p:sp>
        <p:nvSpPr>
          <p:cNvPr id="31747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If you can allow the client to define an ID within a context that is unique, PUT is easy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example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can map the composite ID (</a:t>
            </a:r>
            <a:r>
              <a:rPr lang="en-US" dirty="0" err="1" smtClean="0"/>
              <a:t>username+id</a:t>
            </a:r>
            <a:r>
              <a:rPr lang="en-US" dirty="0" smtClean="0"/>
              <a:t>) to a unique ID for the database</a:t>
            </a:r>
          </a:p>
          <a:p>
            <a:endParaRPr lang="en-US" dirty="0" smtClean="0"/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901700" y="3200400"/>
            <a:ext cx="60325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http://example.com/ronjacobs/order/xyz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http://example.com/yourname/order/123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Restful service design</a:t>
            </a:r>
            <a:endParaRPr lang="en-US" dirty="0"/>
          </a:p>
        </p:txBody>
      </p:sp>
      <p:sp>
        <p:nvSpPr>
          <p:cNvPr id="32771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9 Steps to a RESTFul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Figure Out the Data Set</a:t>
            </a:r>
          </a:p>
        </p:txBody>
      </p:sp>
      <p:sp>
        <p:nvSpPr>
          <p:cNvPr id="337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data are you exposing to users?</a:t>
            </a:r>
          </a:p>
          <a:p>
            <a:r>
              <a:rPr lang="en-US" smtClean="0"/>
              <a:t>You must map the actions to the universal interface</a:t>
            </a:r>
          </a:p>
          <a:p>
            <a:r>
              <a:rPr lang="en-US" smtClean="0"/>
              <a:t>AdventureWorks database represents our Data 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Split the Data Set into Resources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resource is “</a:t>
            </a:r>
            <a:r>
              <a:rPr lang="en-US" i="1" dirty="0" smtClean="0"/>
              <a:t>Anything interesting enough to be the target of a hypertext link 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Resources are </a:t>
            </a:r>
            <a:r>
              <a:rPr lang="en-US" i="1" dirty="0" smtClean="0">
                <a:solidFill>
                  <a:srgbClr val="FFFF00"/>
                </a:solidFill>
              </a:rPr>
              <a:t>Nouns</a:t>
            </a:r>
          </a:p>
          <a:p>
            <a:r>
              <a:rPr lang="en-US" dirty="0" err="1" smtClean="0"/>
              <a:t>AdventureWorks</a:t>
            </a:r>
            <a:r>
              <a:rPr lang="en-US" dirty="0" smtClean="0"/>
              <a:t> has the following Resources</a:t>
            </a:r>
          </a:p>
          <a:p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Customers by region</a:t>
            </a:r>
          </a:p>
          <a:p>
            <a:r>
              <a:rPr lang="en-US" dirty="0" smtClean="0"/>
              <a:t>Sales</a:t>
            </a:r>
          </a:p>
          <a:p>
            <a:pPr lvl="1"/>
            <a:r>
              <a:rPr lang="en-US" dirty="0" smtClean="0"/>
              <a:t>Sales by quarter, region, customer</a:t>
            </a:r>
          </a:p>
          <a:p>
            <a:r>
              <a:rPr lang="en-US" dirty="0" smtClean="0"/>
              <a:t>Products</a:t>
            </a:r>
          </a:p>
          <a:p>
            <a:pPr lvl="1"/>
            <a:r>
              <a:rPr lang="en-US" dirty="0" smtClean="0"/>
              <a:t>Top selling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Name The Resources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URI should contain all the scoping information</a:t>
            </a:r>
          </a:p>
          <a:p>
            <a:r>
              <a:rPr lang="en-US" dirty="0" smtClean="0"/>
              <a:t>Three basic rules for URI design</a:t>
            </a:r>
          </a:p>
          <a:p>
            <a:pPr lvl="1"/>
            <a:r>
              <a:rPr lang="en-US" dirty="0" smtClean="0"/>
              <a:t>Use path to encode hierarchy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Put punctuation characters in path variables to avoid implying hierarchy where there is </a:t>
            </a:r>
            <a:r>
              <a:rPr lang="en-US" dirty="0" smtClean="0"/>
              <a:t>none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query variables to imply inputs to algorithm</a:t>
            </a:r>
          </a:p>
        </p:txBody>
      </p:sp>
      <p:sp>
        <p:nvSpPr>
          <p:cNvPr id="35844" name="TextBox 3"/>
          <p:cNvSpPr txBox="1">
            <a:spLocks noChangeArrowheads="1"/>
          </p:cNvSpPr>
          <p:nvPr/>
        </p:nvSpPr>
        <p:spPr bwMode="auto">
          <a:xfrm>
            <a:off x="1295400" y="3486150"/>
            <a:ext cx="4954588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http://example.com/parent/child</a:t>
            </a:r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1295400" y="4724400"/>
            <a:ext cx="6186488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http://example.com/parent/child1;child2</a:t>
            </a:r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1271587" y="5562600"/>
            <a:ext cx="72628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http://example.com/search?q=jellyfish&amp;start=20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Expose a subset of the Uniform Interface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Will the client create resources? </a:t>
            </a:r>
          </a:p>
          <a:p>
            <a:pPr lvl="1"/>
            <a:r>
              <a:rPr lang="en-US" smtClean="0"/>
              <a:t>Yes – use PUT or POST</a:t>
            </a:r>
          </a:p>
          <a:p>
            <a:pPr lvl="1"/>
            <a:r>
              <a:rPr lang="en-US" smtClean="0"/>
              <a:t>Can the client decide the URI?  </a:t>
            </a:r>
          </a:p>
          <a:p>
            <a:pPr lvl="2"/>
            <a:r>
              <a:rPr lang="en-US" smtClean="0"/>
              <a:t>Yes, use PUT</a:t>
            </a:r>
          </a:p>
          <a:p>
            <a:pPr lvl="2"/>
            <a:r>
              <a:rPr lang="en-US" smtClean="0"/>
              <a:t>No, use POST</a:t>
            </a:r>
          </a:p>
          <a:p>
            <a:r>
              <a:rPr lang="en-US" smtClean="0"/>
              <a:t>Will the client update resources?</a:t>
            </a:r>
          </a:p>
          <a:p>
            <a:pPr lvl="1"/>
            <a:r>
              <a:rPr lang="en-US" smtClean="0"/>
              <a:t>Yes – support PUT</a:t>
            </a:r>
          </a:p>
          <a:p>
            <a:r>
              <a:rPr lang="en-US" smtClean="0"/>
              <a:t>Will the client delete resources?</a:t>
            </a:r>
          </a:p>
          <a:p>
            <a:pPr lvl="1"/>
            <a:r>
              <a:rPr lang="en-US" smtClean="0"/>
              <a:t>Yes – support DELETE</a:t>
            </a:r>
          </a:p>
          <a:p>
            <a:r>
              <a:rPr lang="en-US" smtClean="0"/>
              <a:t>Will the client fetch resources?</a:t>
            </a:r>
          </a:p>
          <a:p>
            <a:pPr lvl="1"/>
            <a:r>
              <a:rPr lang="en-US" smtClean="0"/>
              <a:t>Yes – support GET, HEAD and OPTIONS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Your Representations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are you going to return in the body of the request?</a:t>
            </a:r>
          </a:p>
          <a:p>
            <a:pPr lvl="1"/>
            <a:r>
              <a:rPr lang="en-US" smtClean="0"/>
              <a:t>Try to use the same representation for send/receive</a:t>
            </a:r>
          </a:p>
          <a:p>
            <a:r>
              <a:rPr lang="en-US" smtClean="0"/>
              <a:t>Your representation has to include some state but need not include all</a:t>
            </a:r>
          </a:p>
          <a:p>
            <a:pPr lvl="1"/>
            <a:r>
              <a:rPr lang="en-US" smtClean="0"/>
              <a:t>Include a link to other state to get the rest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846138" y="4235450"/>
            <a:ext cx="7799387" cy="1631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&lt;Customer ID=“123”&gt;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	  &lt;Orders ref=“/orders/123 /&gt;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&lt;Addresses ref=“/customers/123/addresses /&gt;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...    </a:t>
            </a:r>
          </a:p>
          <a:p>
            <a:pPr rtl="1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&lt;/Customer&gt;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HTTP Response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200 OK</a:t>
            </a:r>
          </a:p>
          <a:p>
            <a:r>
              <a:rPr lang="en-US" smtClean="0"/>
              <a:t>201 Created</a:t>
            </a:r>
          </a:p>
          <a:p>
            <a:r>
              <a:rPr lang="en-US" smtClean="0"/>
              <a:t>330 See Other – map to other URI</a:t>
            </a:r>
          </a:p>
          <a:p>
            <a:r>
              <a:rPr lang="en-US" smtClean="0"/>
              <a:t>Headers</a:t>
            </a:r>
          </a:p>
          <a:p>
            <a:pPr lvl="1"/>
            <a:r>
              <a:rPr lang="en-US" smtClean="0"/>
              <a:t>Content-Type</a:t>
            </a:r>
          </a:p>
          <a:p>
            <a:pPr lvl="2"/>
            <a:r>
              <a:rPr lang="en-US" smtClean="0"/>
              <a:t>text/xml</a:t>
            </a:r>
          </a:p>
          <a:p>
            <a:pPr lvl="2"/>
            <a:r>
              <a:rPr lang="en-US" smtClean="0"/>
              <a:t>text/json</a:t>
            </a:r>
          </a:p>
          <a:p>
            <a:pPr lvl="2"/>
            <a:r>
              <a:rPr lang="en-US" smtClean="0"/>
              <a:t>text/xhtml+xml</a:t>
            </a:r>
          </a:p>
          <a:p>
            <a:r>
              <a:rPr lang="en-US" smtClean="0"/>
              <a:t>Last-Modified</a:t>
            </a:r>
          </a:p>
          <a:p>
            <a:pPr lvl="1"/>
            <a:r>
              <a:rPr lang="en-US" smtClean="0"/>
              <a:t>Return the date/time the data was last modified</a:t>
            </a:r>
          </a:p>
          <a:p>
            <a:pPr lvl="1"/>
            <a:r>
              <a:rPr lang="en-US" smtClean="0"/>
              <a:t>Client may request If-Modified-Since</a:t>
            </a:r>
          </a:p>
          <a:p>
            <a:pPr lvl="1"/>
            <a:r>
              <a:rPr lang="en-US" smtClean="0"/>
              <a:t>If not modified, return 304 Not Modified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might go wrong?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400 Bad Request</a:t>
            </a:r>
          </a:p>
          <a:p>
            <a:r>
              <a:rPr lang="en-US" smtClean="0"/>
              <a:t>401 Unauthorized</a:t>
            </a:r>
          </a:p>
          <a:p>
            <a:r>
              <a:rPr lang="en-US" smtClean="0"/>
              <a:t>404 Not Found</a:t>
            </a:r>
          </a:p>
          <a:p>
            <a:r>
              <a:rPr lang="en-US" smtClean="0"/>
              <a:t>409 Conflict</a:t>
            </a:r>
          </a:p>
          <a:p>
            <a:r>
              <a:rPr lang="en-US" smtClean="0"/>
              <a:t>425 Unsupported Media Type</a:t>
            </a:r>
          </a:p>
          <a:p>
            <a:r>
              <a:rPr lang="en-US" smtClean="0"/>
              <a:t>500 Internal Server Error</a:t>
            </a:r>
          </a:p>
          <a:p>
            <a:r>
              <a:rPr lang="en-US" smtClean="0"/>
              <a:t>503 Service Unavailable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RESTful services extend the reach of HTTP to your SOA</a:t>
            </a:r>
          </a:p>
          <a:p>
            <a:r>
              <a:rPr lang="en-US" smtClean="0"/>
              <a:t>RESTful design is harder than you might think</a:t>
            </a:r>
          </a:p>
          <a:p>
            <a:r>
              <a:rPr lang="en-US" smtClean="0"/>
              <a:t>Implementation is easy with WCF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“Representational state transfer (REST) is a style of software architecture for distributed hypermedia systems such as the World Wide Web.”</a:t>
            </a:r>
          </a:p>
          <a:p>
            <a:endParaRPr lang="en-US" dirty="0">
              <a:hlinkClick r:id="rId2"/>
            </a:endParaRPr>
          </a:p>
          <a:p>
            <a:pPr algn="r">
              <a:buNone/>
            </a:pPr>
            <a:r>
              <a:rPr lang="en-US" sz="2400" dirty="0" smtClean="0">
                <a:hlinkClick r:id="rId2"/>
              </a:rPr>
              <a:t>http://en.wikipedia.org/wiki/Representational_State_Transfer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Java Architecture for XML Binding (JAXB)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JAXB Binding Process</a:t>
            </a:r>
            <a:endParaRPr lang="en-US" dirty="0"/>
          </a:p>
        </p:txBody>
      </p:sp>
      <p:pic>
        <p:nvPicPr>
          <p:cNvPr id="45058" name="Picture 2" descr="Diagram of the JAXB Binding Process: Schema, JAXB mapped classes, Document, and Object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057400"/>
            <a:ext cx="4029075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</a:t>
            </a:r>
            <a:r>
              <a:rPr lang="en-US" sz="3600" dirty="0" smtClean="0"/>
              <a:t> 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1143001"/>
            <a:ext cx="7010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@</a:t>
            </a:r>
            <a:r>
              <a:rPr lang="en-US" altLang="zh-CN" sz="1600" dirty="0" err="1" smtClean="0">
                <a:solidFill>
                  <a:srgbClr val="00B050"/>
                </a:solidFill>
                <a:latin typeface="Courier New"/>
              </a:rPr>
              <a:t>XmlRootElement</a:t>
            </a:r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(name="customer")</a:t>
            </a:r>
            <a:endParaRPr lang="zh-CN" altLang="en-US" sz="1600" dirty="0" smtClean="0">
              <a:solidFill>
                <a:srgbClr val="00B050"/>
              </a:solidFill>
              <a:latin typeface="Courier New"/>
            </a:endParaRPr>
          </a:p>
          <a:p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@</a:t>
            </a:r>
            <a:r>
              <a:rPr lang="en-US" altLang="zh-CN" sz="1600" dirty="0" err="1" smtClean="0">
                <a:solidFill>
                  <a:srgbClr val="00B050"/>
                </a:solidFill>
                <a:latin typeface="Courier New"/>
              </a:rPr>
              <a:t>XmlAccessorType</a:t>
            </a:r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(</a:t>
            </a:r>
            <a:r>
              <a:rPr lang="en-US" altLang="zh-CN" sz="1600" dirty="0" err="1" smtClean="0">
                <a:solidFill>
                  <a:srgbClr val="00B050"/>
                </a:solidFill>
                <a:latin typeface="Courier New"/>
              </a:rPr>
              <a:t>XmlAccessType.FIELD</a:t>
            </a:r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)</a:t>
            </a:r>
            <a:endParaRPr lang="zh-CN" altLang="en-US" sz="1600" dirty="0" smtClean="0">
              <a:solidFill>
                <a:srgbClr val="00B050"/>
              </a:solidFill>
              <a:latin typeface="Courier New"/>
            </a:endParaRPr>
          </a:p>
          <a:p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public class Customer {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zh-CN" altLang="en-US" sz="1600" dirty="0" smtClean="0">
                <a:solidFill>
                  <a:srgbClr val="00B050"/>
                </a:solidFill>
                <a:latin typeface="Courier New"/>
              </a:rPr>
              <a:t> </a:t>
            </a:r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@</a:t>
            </a:r>
            <a:r>
              <a:rPr lang="en-US" altLang="zh-CN" sz="1600" dirty="0" err="1" smtClean="0">
                <a:solidFill>
                  <a:srgbClr val="00B050"/>
                </a:solidFill>
                <a:latin typeface="Courier New"/>
              </a:rPr>
              <a:t>XmlAttribute</a:t>
            </a:r>
            <a:endParaRPr lang="zh-CN" altLang="en-US" sz="1600" dirty="0" smtClean="0">
              <a:solidFill>
                <a:srgbClr val="00B050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protected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int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 id;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zh-CN" altLang="en-US" sz="1600" dirty="0" smtClean="0">
                <a:solidFill>
                  <a:srgbClr val="00B050"/>
                </a:solidFill>
                <a:latin typeface="Courier New"/>
              </a:rPr>
              <a:t> </a:t>
            </a:r>
            <a:r>
              <a:rPr lang="en-US" altLang="zh-CN" sz="1600" dirty="0" smtClean="0">
                <a:solidFill>
                  <a:srgbClr val="00B050"/>
                </a:solidFill>
                <a:latin typeface="Courier New"/>
              </a:rPr>
              <a:t>@</a:t>
            </a:r>
            <a:r>
              <a:rPr lang="en-US" altLang="zh-CN" sz="1600" dirty="0" err="1" smtClean="0">
                <a:solidFill>
                  <a:srgbClr val="00B050"/>
                </a:solidFill>
                <a:latin typeface="Courier New"/>
              </a:rPr>
              <a:t>XmlElement</a:t>
            </a:r>
            <a:endParaRPr lang="zh-CN" altLang="en-US" sz="1600" dirty="0" smtClean="0">
              <a:solidFill>
                <a:srgbClr val="00B050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protected String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fullname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;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public Customer() {}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public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int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getId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() { return this.id; }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public void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setId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(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int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 id) { this.id = id; }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public String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getFullName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() { return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this.fullname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; }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sz="16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public void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setFullName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(String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name) 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{ </a:t>
            </a:r>
            <a:r>
              <a:rPr lang="en-US" altLang="zh-CN" sz="1600" dirty="0" err="1" smtClean="0">
                <a:solidFill>
                  <a:srgbClr val="000066"/>
                </a:solidFill>
                <a:latin typeface="Courier New"/>
              </a:rPr>
              <a:t>this.fullname</a:t>
            </a:r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 = name; }</a:t>
            </a:r>
            <a:endParaRPr lang="zh-CN" altLang="en-US" sz="16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sz="1600" dirty="0" smtClean="0">
                <a:solidFill>
                  <a:srgbClr val="000066"/>
                </a:solidFill>
                <a:latin typeface="Courier New"/>
              </a:rPr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 smtClean="0">
                <a:solidFill>
                  <a:srgbClr val="000066"/>
                </a:solidFill>
                <a:latin typeface="Courier New"/>
              </a:rPr>
              <a:t>&lt;customer id="42"&gt;</a:t>
            </a:r>
            <a:endParaRPr lang="zh-CN" altLang="en-US" sz="28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8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2800" dirty="0" smtClean="0">
                <a:solidFill>
                  <a:srgbClr val="000066"/>
                </a:solidFill>
                <a:latin typeface="Courier New"/>
              </a:rPr>
              <a:t>&lt;</a:t>
            </a:r>
            <a:r>
              <a:rPr lang="en-US" altLang="zh-CN" sz="2800" dirty="0" err="1" smtClean="0">
                <a:solidFill>
                  <a:srgbClr val="000066"/>
                </a:solidFill>
                <a:latin typeface="Courier New"/>
              </a:rPr>
              <a:t>fullname</a:t>
            </a:r>
            <a:r>
              <a:rPr lang="en-US" altLang="zh-CN" sz="2800" dirty="0" smtClean="0">
                <a:solidFill>
                  <a:srgbClr val="000066"/>
                </a:solidFill>
                <a:latin typeface="Courier New"/>
              </a:rPr>
              <a:t>&gt;Bill Burke&lt;/</a:t>
            </a:r>
            <a:r>
              <a:rPr lang="en-US" altLang="zh-CN" sz="2800" dirty="0" err="1" smtClean="0">
                <a:solidFill>
                  <a:srgbClr val="000066"/>
                </a:solidFill>
                <a:latin typeface="Courier New"/>
              </a:rPr>
              <a:t>fullname</a:t>
            </a:r>
            <a:r>
              <a:rPr lang="en-US" altLang="zh-CN" sz="2800" dirty="0" smtClean="0">
                <a:solidFill>
                  <a:srgbClr val="000066"/>
                </a:solidFill>
                <a:latin typeface="Courier New"/>
              </a:rPr>
              <a:t>&gt;</a:t>
            </a:r>
            <a:endParaRPr lang="zh-CN" altLang="en-US" sz="28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2800" dirty="0" smtClean="0">
                <a:solidFill>
                  <a:srgbClr val="000066"/>
                </a:solidFill>
                <a:latin typeface="Courier New"/>
              </a:rPr>
              <a:t>&lt;/customer&gt;</a:t>
            </a:r>
            <a:endParaRPr lang="zh-CN" altLang="en-US" sz="2800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2000" dirty="0" smtClean="0">
              <a:latin typeface="Times New Roman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XmlRootElement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(name="address")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XmlAccessorType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(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XmlAccessType.FIELD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)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public class Address  {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XmlElement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protected String street;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XmlElement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protected String city;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XmlElement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protected String state;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XmlElement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protected String zip;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// getters and setters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...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}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100" dirty="0" smtClean="0">
              <a:latin typeface="Times New Roman"/>
            </a:endParaRPr>
          </a:p>
          <a:p>
            <a:pPr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XmlRootElement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(name="customer")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XmlAccessorType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(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XmlAccessType.FIELD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)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public class Customer {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XmlAttribute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protected 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int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 id;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XmlElement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protected String name;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b="1" dirty="0" smtClean="0">
                <a:solidFill>
                  <a:srgbClr val="000066"/>
                </a:solidFill>
                <a:latin typeface="Courier New"/>
              </a:rPr>
              <a:t>@</a:t>
            </a:r>
            <a:r>
              <a:rPr lang="en-US" altLang="zh-CN" sz="1400" b="1" dirty="0" err="1" smtClean="0">
                <a:solidFill>
                  <a:srgbClr val="000066"/>
                </a:solidFill>
                <a:latin typeface="Courier New"/>
              </a:rPr>
              <a:t>XmlElement</a:t>
            </a:r>
            <a:endParaRPr lang="zh-CN" altLang="en-US" sz="1400" b="1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	</a:t>
            </a: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</a:t>
            </a:r>
            <a:r>
              <a:rPr lang="en-US" altLang="zh-CN" sz="1400" b="1" dirty="0" smtClean="0">
                <a:solidFill>
                  <a:srgbClr val="000066"/>
                </a:solidFill>
                <a:latin typeface="Courier New"/>
              </a:rPr>
              <a:t>protected </a:t>
            </a:r>
            <a:r>
              <a:rPr lang="en-US" altLang="zh-CN" sz="1400" b="1" dirty="0" smtClean="0">
                <a:solidFill>
                  <a:srgbClr val="000066"/>
                </a:solidFill>
                <a:latin typeface="Courier New"/>
              </a:rPr>
              <a:t>Address </a:t>
            </a:r>
            <a:r>
              <a:rPr lang="en-US" altLang="zh-CN" sz="1400" b="1" dirty="0" err="1" smtClean="0">
                <a:solidFill>
                  <a:srgbClr val="000066"/>
                </a:solidFill>
                <a:latin typeface="Courier New"/>
              </a:rPr>
              <a:t>address</a:t>
            </a:r>
            <a:r>
              <a:rPr lang="en-US" altLang="zh-CN" sz="1400" b="1" dirty="0" smtClean="0">
                <a:solidFill>
                  <a:srgbClr val="000066"/>
                </a:solidFill>
                <a:latin typeface="Courier New"/>
              </a:rPr>
              <a:t>;</a:t>
            </a:r>
            <a:endParaRPr lang="zh-CN" altLang="en-US" sz="1400" b="1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public Customer() {}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public 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int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 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getId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() { return this.id; }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1400" dirty="0" smtClean="0">
                <a:solidFill>
                  <a:srgbClr val="000066"/>
                </a:solidFill>
                <a:latin typeface="Courier New"/>
              </a:rPr>
              <a:t>    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public void 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setId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(</a:t>
            </a:r>
            <a:r>
              <a:rPr lang="en-US" altLang="zh-CN" sz="1400" dirty="0" err="1" smtClean="0">
                <a:solidFill>
                  <a:srgbClr val="000066"/>
                </a:solidFill>
                <a:latin typeface="Courier New"/>
              </a:rPr>
              <a:t>int</a:t>
            </a: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 id) { this.id = id; }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...</a:t>
            </a:r>
            <a:endParaRPr lang="zh-CN" altLang="en-US" sz="14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1400" dirty="0" smtClean="0">
                <a:solidFill>
                  <a:srgbClr val="000066"/>
                </a:solidFill>
                <a:latin typeface="Courier New"/>
              </a:rPr>
              <a:t>}</a:t>
            </a:r>
            <a:endParaRPr lang="en-US" sz="1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&lt;customer id="42"&gt;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&lt;name&gt;Bill Burke&lt;/name&gt;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&lt;address&gt;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&lt;street&gt;200 Marlboro Street&lt;/street&gt;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&lt;city&gt;Boston&lt;/city&gt;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&lt;state&gt;MA&lt;/state&gt;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&lt;zip&gt;02115&lt;/zip&gt;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solidFill>
                  <a:srgbClr val="000066"/>
                </a:solidFill>
                <a:latin typeface="Courier New"/>
              </a:rPr>
              <a:t>   </a:t>
            </a: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&lt;/address&gt;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altLang="zh-CN" sz="2000" dirty="0" smtClean="0">
                <a:solidFill>
                  <a:srgbClr val="000066"/>
                </a:solidFill>
                <a:latin typeface="Courier New"/>
              </a:rPr>
              <a:t>&lt;/customer&gt;</a:t>
            </a:r>
            <a:endParaRPr lang="zh-CN" altLang="en-US" sz="200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zh-CN" altLang="en-US" sz="1800" dirty="0" smtClean="0">
              <a:latin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Marshall/</a:t>
            </a:r>
            <a:r>
              <a:rPr lang="en-US" dirty="0" err="1" smtClean="0"/>
              <a:t>unmarshall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7620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Customer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customer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 = new Customer();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customer.setId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(42);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customer.setName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("Bill Burke");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JAXBContext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ctx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 =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JAXBContext.newInstance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Customer.class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StringWriter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 writer = new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StringWriter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ctx.createMarshaller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().marshal(customer, writer);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String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custString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 =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writer.toString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customer =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ctx.createUnmarshaller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()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r>
              <a:rPr lang="zh-CN" altLang="en-US" dirty="0" smtClean="0">
                <a:solidFill>
                  <a:srgbClr val="000066"/>
                </a:solidFill>
                <a:latin typeface="Courier New"/>
              </a:rPr>
              <a:t>              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.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unmarshal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(new 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StringReader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(</a:t>
            </a:r>
            <a:r>
              <a:rPr lang="en-US" altLang="zh-CN" dirty="0" err="1" smtClean="0">
                <a:solidFill>
                  <a:srgbClr val="000066"/>
                </a:solidFill>
                <a:latin typeface="Courier New"/>
              </a:rPr>
              <a:t>custString</a:t>
            </a:r>
            <a:r>
              <a:rPr lang="en-US" altLang="zh-CN" dirty="0" smtClean="0">
                <a:solidFill>
                  <a:srgbClr val="000066"/>
                </a:solidFill>
                <a:latin typeface="Courier New"/>
              </a:rPr>
              <a:t>));</a:t>
            </a:r>
            <a:endParaRPr lang="zh-CN" altLang="en-US" dirty="0" smtClean="0">
              <a:solidFill>
                <a:srgbClr val="000066"/>
              </a:solidFill>
              <a:latin typeface="Courier New"/>
            </a:endParaRPr>
          </a:p>
          <a:p>
            <a:endParaRPr lang="zh-CN" altLang="en-US" sz="1400" dirty="0" smtClean="0">
              <a:latin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RESTful</a:t>
            </a:r>
            <a:r>
              <a:rPr lang="en-US" dirty="0" smtClean="0">
                <a:hlinkClick r:id="rId2"/>
              </a:rPr>
              <a:t> Java with JAX-RS</a:t>
            </a:r>
            <a:r>
              <a:rPr lang="en-US" dirty="0" smtClean="0"/>
              <a:t>,</a:t>
            </a:r>
          </a:p>
          <a:p>
            <a:r>
              <a:rPr lang="en-US" dirty="0" smtClean="0">
                <a:hlinkClick r:id="rId3"/>
              </a:rPr>
              <a:t>The Java EE </a:t>
            </a:r>
            <a:r>
              <a:rPr lang="en-US" smtClean="0">
                <a:hlinkClick r:id="rId3"/>
              </a:rPr>
              <a:t>5 </a:t>
            </a:r>
            <a:r>
              <a:rPr lang="en-US" smtClean="0">
                <a:hlinkClick r:id="rId3"/>
              </a:rPr>
              <a:t>JAXB Tutorial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REST?</a:t>
            </a:r>
          </a:p>
        </p:txBody>
      </p:sp>
      <p:sp>
        <p:nvSpPr>
          <p:cNvPr id="12291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Application state and functionality are divided into resources </a:t>
            </a:r>
          </a:p>
          <a:p>
            <a:r>
              <a:rPr lang="en-US" dirty="0" smtClean="0"/>
              <a:t>Every resource is uniquely addressable using a universal syntax for use in hypermedia links </a:t>
            </a:r>
          </a:p>
          <a:p>
            <a:r>
              <a:rPr lang="en-US" dirty="0" smtClean="0"/>
              <a:t>All resources share a uniform interface for the transfer of state between client and resource, consisting of a constrained set of </a:t>
            </a:r>
          </a:p>
          <a:p>
            <a:pPr lvl="1"/>
            <a:r>
              <a:rPr lang="en-US" dirty="0" smtClean="0"/>
              <a:t>Well-defined operations </a:t>
            </a:r>
          </a:p>
          <a:p>
            <a:pPr lvl="1"/>
            <a:r>
              <a:rPr lang="en-US" dirty="0" smtClean="0"/>
              <a:t>Content types, optionally supporting code on demand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REST Principles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every “thing” an ID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Link things together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standard methods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Resources with multiple representations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Communicate </a:t>
            </a:r>
            <a:r>
              <a:rPr lang="en-US" dirty="0" err="1" smtClean="0"/>
              <a:t>statelessly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Give every “thing” an ID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Expose things or collection things with a scheme that is ubiquitous</a:t>
            </a:r>
          </a:p>
          <a:p>
            <a:r>
              <a:rPr lang="en-US" dirty="0" smtClean="0"/>
              <a:t>Embrace the URI</a:t>
            </a:r>
          </a:p>
          <a:p>
            <a:pPr lvl="1"/>
            <a:r>
              <a:rPr lang="en-US" dirty="0" smtClean="0"/>
              <a:t>How to get it (http:// or net.tcp:// or </a:t>
            </a:r>
            <a:r>
              <a:rPr lang="en-US" dirty="0" err="1" smtClean="0"/>
              <a:t>net.msmq</a:t>
            </a:r>
            <a:r>
              <a:rPr lang="en-US" dirty="0" smtClean="0"/>
              <a:t>:// etc.)</a:t>
            </a:r>
          </a:p>
          <a:p>
            <a:pPr lvl="1"/>
            <a:r>
              <a:rPr lang="en-US" dirty="0" smtClean="0"/>
              <a:t>Where to get it (example.com)</a:t>
            </a:r>
          </a:p>
          <a:p>
            <a:pPr lvl="1"/>
            <a:r>
              <a:rPr lang="en-US" dirty="0" smtClean="0"/>
              <a:t>What to get (customer 1234)</a:t>
            </a:r>
          </a:p>
          <a:p>
            <a:r>
              <a:rPr lang="en-US" dirty="0" smtClean="0"/>
              <a:t>An API like this</a:t>
            </a:r>
          </a:p>
          <a:p>
            <a:endParaRPr lang="en-US" dirty="0" smtClean="0"/>
          </a:p>
          <a:p>
            <a:r>
              <a:rPr lang="en-US" dirty="0" smtClean="0"/>
              <a:t>Can be represented like this</a:t>
            </a:r>
          </a:p>
          <a:p>
            <a:pPr lvl="1">
              <a:buFontTx/>
              <a:buNone/>
            </a:pPr>
            <a:r>
              <a:rPr lang="en-US" dirty="0" smtClean="0"/>
              <a:t> 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1204913" y="4427538"/>
            <a:ext cx="44577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Customer C = GetCustomer(1234);</a:t>
            </a: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204913" y="5418138"/>
            <a:ext cx="47339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http://example.com/customers/1234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Things Together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Hypermedia as the engine of application </a:t>
            </a:r>
            <a:r>
              <a:rPr lang="en-US" dirty="0" smtClean="0"/>
              <a:t>state (</a:t>
            </a:r>
            <a:r>
              <a:rPr lang="en-US" dirty="0" smtClean="0"/>
              <a:t>HATEOAS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Just means that you should link things together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People or apps can transition state by following links</a:t>
            </a:r>
          </a:p>
          <a:p>
            <a:r>
              <a:rPr lang="en-US" dirty="0" smtClean="0"/>
              <a:t>Links can be to the same app or to some other app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685800" y="2866072"/>
            <a:ext cx="7904728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&lt;order self='http://example.com/customers/1234' &gt;</a:t>
            </a:r>
          </a:p>
          <a:p>
            <a:pPr rtl="1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&lt;amount&gt;23&lt;/amount&gt;</a:t>
            </a:r>
          </a:p>
          <a:p>
            <a:pPr rtl="1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&lt;product ref='http://example.com/products/4554' /&gt;</a:t>
            </a:r>
          </a:p>
          <a:p>
            <a:pPr rtl="1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&lt;customer ref='http://example.com/customers/1234' /&gt;</a:t>
            </a:r>
          </a:p>
          <a:p>
            <a:pPr rtl="1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&lt;/order&gt;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Use Standard Methods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838200" y="1524000"/>
            <a:ext cx="7551738" cy="3970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Resource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   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Resource(URI u);    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Response get();    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Response post(Request r);      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Response put(Request r);      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Response delete();    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Response head();</a:t>
            </a:r>
          </a:p>
          <a:p>
            <a:pPr rtl="1"/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 to Resource Thinking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SQL 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 Verb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POST(a), 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PUT, POST(p)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 a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Query Metadata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Systables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13" name="TextBox 4"/>
          <p:cNvSpPr txBox="1">
            <a:spLocks noChangeArrowheads="1"/>
          </p:cNvSpPr>
          <p:nvPr/>
        </p:nvSpPr>
        <p:spPr bwMode="auto">
          <a:xfrm>
            <a:off x="533400" y="4038600"/>
            <a:ext cx="8229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INSERT INTO CUSTOMERS (ID, ...) VALUES (567, ...)</a:t>
            </a:r>
          </a:p>
        </p:txBody>
      </p:sp>
      <p:sp>
        <p:nvSpPr>
          <p:cNvPr id="20514" name="TextBox 5"/>
          <p:cNvSpPr txBox="1">
            <a:spLocks noChangeArrowheads="1"/>
          </p:cNvSpPr>
          <p:nvPr/>
        </p:nvSpPr>
        <p:spPr bwMode="auto">
          <a:xfrm>
            <a:off x="457200" y="3581400"/>
            <a:ext cx="728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400"/>
              <a:t>SQL</a:t>
            </a:r>
          </a:p>
        </p:txBody>
      </p:sp>
      <p:sp>
        <p:nvSpPr>
          <p:cNvPr id="20515" name="TextBox 6"/>
          <p:cNvSpPr txBox="1">
            <a:spLocks noChangeArrowheads="1"/>
          </p:cNvSpPr>
          <p:nvPr/>
        </p:nvSpPr>
        <p:spPr bwMode="auto">
          <a:xfrm>
            <a:off x="533400" y="5105400"/>
            <a:ext cx="82296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http://example.com/customers/567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POST</a:t>
            </a:r>
          </a:p>
          <a:p>
            <a:pPr rtl="1"/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&lt;Customer ID=567&gt;...&lt;/Customer&gt;</a:t>
            </a:r>
          </a:p>
        </p:txBody>
      </p:sp>
      <p:sp>
        <p:nvSpPr>
          <p:cNvPr id="20516" name="TextBox 7"/>
          <p:cNvSpPr txBox="1">
            <a:spLocks noChangeArrowheads="1"/>
          </p:cNvSpPr>
          <p:nvPr/>
        </p:nvSpPr>
        <p:spPr bwMode="auto">
          <a:xfrm>
            <a:off x="457200" y="4648200"/>
            <a:ext cx="90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400"/>
              <a:t>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1535</Words>
  <Application>Microsoft Office PowerPoint</Application>
  <PresentationFormat>On-screen Show (4:3)</PresentationFormat>
  <Paragraphs>347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Supplement: RESTful Web service and JAX-RS</vt:lpstr>
      <vt:lpstr>What is a Web service?</vt:lpstr>
      <vt:lpstr>What is REST?</vt:lpstr>
      <vt:lpstr>What is REST?</vt:lpstr>
      <vt:lpstr>Key REST Principles</vt:lpstr>
      <vt:lpstr>Give every “thing” an ID</vt:lpstr>
      <vt:lpstr>Link Things Together</vt:lpstr>
      <vt:lpstr>Use Standard Methods</vt:lpstr>
      <vt:lpstr>Shift to Resource Thinking</vt:lpstr>
      <vt:lpstr>Shift to Resource Thinking</vt:lpstr>
      <vt:lpstr>Resources as operations</vt:lpstr>
      <vt:lpstr>Content Negotiation</vt:lpstr>
      <vt:lpstr>Communicate Statelessly</vt:lpstr>
      <vt:lpstr>HTTP GET</vt:lpstr>
      <vt:lpstr>Get Orders</vt:lpstr>
      <vt:lpstr>http post</vt:lpstr>
      <vt:lpstr>HTTP POST</vt:lpstr>
      <vt:lpstr>http PUT</vt:lpstr>
      <vt:lpstr>HTTP PUT</vt:lpstr>
      <vt:lpstr>PUT and IDs</vt:lpstr>
      <vt:lpstr>Restful service design</vt:lpstr>
      <vt:lpstr>Figure Out the Data Set</vt:lpstr>
      <vt:lpstr>Split the Data Set into Resources</vt:lpstr>
      <vt:lpstr>Name The Resources</vt:lpstr>
      <vt:lpstr>Expose a subset of the Uniform Interface</vt:lpstr>
      <vt:lpstr>Design Your Representations</vt:lpstr>
      <vt:lpstr>The HTTP Response</vt:lpstr>
      <vt:lpstr>What might go wrong?</vt:lpstr>
      <vt:lpstr>Summary</vt:lpstr>
      <vt:lpstr>Java Architecture for XML Binding (JAXB)</vt:lpstr>
      <vt:lpstr>JAXB Binding Process</vt:lpstr>
      <vt:lpstr>Example </vt:lpstr>
      <vt:lpstr>Slide 33</vt:lpstr>
      <vt:lpstr>Slide 34</vt:lpstr>
      <vt:lpstr>Slide 35</vt:lpstr>
      <vt:lpstr>Slide 36</vt:lpstr>
      <vt:lpstr>Marshall/unmarshall</vt:lpstr>
      <vt:lpstr>Referrences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Franklin University</dc:creator>
  <cp:lastModifiedBy>Franklin University</cp:lastModifiedBy>
  <cp:revision>59</cp:revision>
  <dcterms:created xsi:type="dcterms:W3CDTF">2011-05-05T19:43:11Z</dcterms:created>
  <dcterms:modified xsi:type="dcterms:W3CDTF">2011-05-12T19:00:35Z</dcterms:modified>
</cp:coreProperties>
</file>